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Lst>
  <p:notesMasterIdLst>
    <p:notesMasterId r:id="rId37"/>
  </p:notesMasterIdLst>
  <p:sldIdLst>
    <p:sldId id="256" r:id="rId3"/>
    <p:sldId id="258" r:id="rId4"/>
    <p:sldId id="263" r:id="rId5"/>
    <p:sldId id="264" r:id="rId6"/>
    <p:sldId id="265" r:id="rId7"/>
    <p:sldId id="266" r:id="rId8"/>
    <p:sldId id="272" r:id="rId9"/>
    <p:sldId id="273" r:id="rId10"/>
    <p:sldId id="299" r:id="rId11"/>
    <p:sldId id="274" r:id="rId12"/>
    <p:sldId id="275" r:id="rId13"/>
    <p:sldId id="276" r:id="rId14"/>
    <p:sldId id="295" r:id="rId15"/>
    <p:sldId id="296" r:id="rId16"/>
    <p:sldId id="297" r:id="rId17"/>
    <p:sldId id="298" r:id="rId18"/>
    <p:sldId id="277" r:id="rId19"/>
    <p:sldId id="281" r:id="rId20"/>
    <p:sldId id="282" r:id="rId21"/>
    <p:sldId id="279" r:id="rId22"/>
    <p:sldId id="283" r:id="rId23"/>
    <p:sldId id="284" r:id="rId24"/>
    <p:sldId id="285" r:id="rId25"/>
    <p:sldId id="287" r:id="rId26"/>
    <p:sldId id="288" r:id="rId27"/>
    <p:sldId id="289" r:id="rId28"/>
    <p:sldId id="290" r:id="rId29"/>
    <p:sldId id="291" r:id="rId30"/>
    <p:sldId id="292" r:id="rId31"/>
    <p:sldId id="293" r:id="rId32"/>
    <p:sldId id="286" r:id="rId33"/>
    <p:sldId id="280" r:id="rId34"/>
    <p:sldId id="278" r:id="rId35"/>
    <p:sldId id="29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AN MAHATO" initials="CM" lastIdx="1" clrIdx="0">
    <p:extLst>
      <p:ext uri="{19B8F6BF-5375-455C-9EA6-DF929625EA0E}">
        <p15:presenceInfo xmlns:p15="http://schemas.microsoft.com/office/powerpoint/2012/main" userId="5498970583158a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E1120-85F9-4AA5-BFBE-0C9106502A83}" v="1262" dt="2023-07-13T17:52:34.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2" d="100"/>
          <a:sy n="72" d="100"/>
        </p:scale>
        <p:origin x="456"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BD65FF-97B2-4A90-B566-2B768467E098}" type="datetimeFigureOut">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681FD-5C32-424F-8312-BC79542771E6}" type="slidenum">
              <a:t>‹#›</a:t>
            </a:fld>
            <a:endParaRPr lang="en-US"/>
          </a:p>
        </p:txBody>
      </p:sp>
    </p:spTree>
    <p:extLst>
      <p:ext uri="{BB962C8B-B14F-4D97-AF65-F5344CB8AC3E}">
        <p14:creationId xmlns:p14="http://schemas.microsoft.com/office/powerpoint/2010/main" val="414352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F05B6E5F-43B4-41B7-A086-36624E872A5B}" type="datetimeFigureOut">
              <a:rPr lang="en-US" smtClean="0"/>
              <a:pPr/>
              <a:t>7/18/2023</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0D97F8-8C3E-40D8-8618-C1DB3FC0A772}" type="slidenum">
              <a:rPr lang="en-US" smtClean="0"/>
              <a:pPr/>
              <a:t>‹#›</a:t>
            </a:fld>
            <a:endParaRPr lang="en-US"/>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05B6E5F-43B4-41B7-A086-36624E872A5B}"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D97F8-8C3E-40D8-8618-C1DB3FC0A772}"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05B6E5F-43B4-41B7-A086-36624E872A5B}"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D97F8-8C3E-40D8-8618-C1DB3FC0A772}" type="slidenum">
              <a:rPr lang="en-US" smtClean="0"/>
              <a:pPr/>
              <a:t>‹#›</a:t>
            </a:fld>
            <a:endParaRPr lang="en-US"/>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p>
            <a:r>
              <a:rPr kumimoji="0" lang="en-US"/>
              <a:t>Click to edit Master title style</a:t>
            </a:r>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5B6E5F-43B4-41B7-A086-36624E872A5B}"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0D97F8-8C3E-40D8-8618-C1DB3FC0A772}"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05B6E5F-43B4-41B7-A086-36624E872A5B}" type="datetimeFigureOut">
              <a:rPr lang="en-US" smtClean="0"/>
              <a:pPr/>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0D97F8-8C3E-40D8-8618-C1DB3FC0A772}"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F05B6E5F-43B4-41B7-A086-36624E872A5B}" type="datetimeFigureOut">
              <a:rPr lang="en-US" smtClean="0"/>
              <a:pPr/>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0D97F8-8C3E-40D8-8618-C1DB3FC0A772}"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Date Placeholder 1"/>
          <p:cNvSpPr>
            <a:spLocks noGrp="1"/>
          </p:cNvSpPr>
          <p:nvPr>
            <p:ph type="dt" sz="half" idx="10"/>
          </p:nvPr>
        </p:nvSpPr>
        <p:spPr/>
        <p:txBody>
          <a:bodyPr/>
          <a:lstStyle/>
          <a:p>
            <a:fld id="{F05B6E5F-43B4-41B7-A086-36624E872A5B}" type="datetimeFigureOut">
              <a:rPr lang="en-US" smtClean="0"/>
              <a:pPr/>
              <a:t>7/18/2023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0D97F8-8C3E-40D8-8618-C1DB3FC0A772}" type="slidenum">
              <a:rPr lang="en-US" smtClean="0"/>
              <a:pPr/>
              <a:t>‹#›</a:t>
            </a:fld>
            <a:endParaRPr lang="en-US"/>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05B6E5F-43B4-41B7-A086-36624E872A5B}"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0D97F8-8C3E-40D8-8618-C1DB3FC0A7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05B6E5F-43B4-41B7-A086-36624E872A5B}"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0D97F8-8C3E-40D8-8618-C1DB3FC0A772}" type="slidenum">
              <a:rPr lang="en-US" smtClean="0"/>
              <a:pPr/>
              <a:t>‹#›</a:t>
            </a:fld>
            <a:endParaRPr lang="en-US"/>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05B6E5F-43B4-41B7-A086-36624E872A5B}"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D97F8-8C3E-40D8-8618-C1DB3FC0A772}"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5240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05B6E5F-43B4-41B7-A086-36624E872A5B}"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D97F8-8C3E-40D8-8618-C1DB3FC0A7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05B6E5F-43B4-41B7-A086-36624E872A5B}" type="datetimeFigureOut">
              <a:rPr lang="en-US" smtClean="0"/>
              <a:pPr/>
              <a:t>7/18/2023</a:t>
            </a:fld>
            <a:endParaRPr lang="en-US"/>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F0D97F8-8C3E-40D8-8618-C1DB3FC0A772}" type="slidenum">
              <a:rPr lang="en-US" smtClean="0"/>
              <a:pPr/>
              <a:t>‹#›</a:t>
            </a:fld>
            <a:endParaRPr lang="en-US"/>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javatpoint.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7.xml"/><Relationship Id="rId5" Type="http://schemas.openxmlformats.org/officeDocument/2006/relationships/hyperlink" Target="https://www.canva.com/" TargetMode="External"/><Relationship Id="rId4" Type="http://schemas.openxmlformats.org/officeDocument/2006/relationships/hyperlink" Target="https://www.geeksforgeeks.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8">
            <a:extLst>
              <a:ext uri="{FF2B5EF4-FFF2-40B4-BE49-F238E27FC236}">
                <a16:creationId xmlns:a16="http://schemas.microsoft.com/office/drawing/2014/main" id="{11AAF84F-9E7B-24FD-12C4-C2D02056F5E5}"/>
              </a:ext>
            </a:extLst>
          </p:cNvPr>
          <p:cNvSpPr>
            <a:spLocks noChangeArrowheads="1"/>
          </p:cNvSpPr>
          <p:nvPr/>
        </p:nvSpPr>
        <p:spPr bwMode="auto">
          <a:xfrm>
            <a:off x="890338" y="537722"/>
            <a:ext cx="7043595"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latin typeface="+mj-lt"/>
                <a:ea typeface="+mj-ea"/>
                <a:cs typeface="+mj-cs"/>
              </a:rPr>
              <a:t>   Domestic </a:t>
            </a:r>
            <a:endParaRPr lang="en-US" dirty="0"/>
          </a:p>
          <a:p>
            <a:pPr>
              <a:lnSpc>
                <a:spcPct val="90000"/>
              </a:lnSpc>
              <a:spcBef>
                <a:spcPct val="0"/>
              </a:spcBef>
              <a:spcAft>
                <a:spcPts val="600"/>
              </a:spcAft>
            </a:pPr>
            <a:r>
              <a:rPr lang="en-US" sz="5400" b="1" dirty="0">
                <a:latin typeface="+mj-lt"/>
                <a:ea typeface="+mj-ea"/>
                <a:cs typeface="+mj-cs"/>
              </a:rPr>
              <a:t>Tour &amp; Travel</a:t>
            </a:r>
            <a:endParaRPr lang="en-US" dirty="0">
              <a:ea typeface="+mj-ea"/>
              <a:cs typeface="+mj-cs"/>
            </a:endParaRPr>
          </a:p>
        </p:txBody>
      </p:sp>
      <p:sp>
        <p:nvSpPr>
          <p:cNvPr id="3" name="Subtitle 2"/>
          <p:cNvSpPr>
            <a:spLocks noGrp="1"/>
          </p:cNvSpPr>
          <p:nvPr>
            <p:ph type="subTitle" idx="1"/>
          </p:nvPr>
        </p:nvSpPr>
        <p:spPr>
          <a:xfrm>
            <a:off x="890339" y="4636008"/>
            <a:ext cx="3734014" cy="1572768"/>
          </a:xfrm>
        </p:spPr>
        <p:txBody>
          <a:bodyPr vert="horz" lIns="91440" tIns="45720" rIns="91440" bIns="45720" rtlCol="0" anchor="t">
            <a:normAutofit fontScale="70000" lnSpcReduction="20000"/>
          </a:bodyPr>
          <a:lstStyle/>
          <a:p>
            <a:pPr>
              <a:lnSpc>
                <a:spcPct val="100000"/>
              </a:lnSpc>
              <a:spcBef>
                <a:spcPts val="0"/>
              </a:spcBef>
            </a:pPr>
            <a:r>
              <a:rPr lang="en-US" sz="2800" b="1" u="sng" dirty="0">
                <a:latin typeface="Times New Roman"/>
                <a:cs typeface="Times New Roman"/>
              </a:rPr>
              <a:t>Presented By</a:t>
            </a:r>
            <a:endParaRPr lang="en-US" sz="2800" dirty="0">
              <a:latin typeface="Times New Roman"/>
              <a:cs typeface="Times New Roman"/>
            </a:endParaRPr>
          </a:p>
          <a:p>
            <a:pPr>
              <a:lnSpc>
                <a:spcPct val="100000"/>
              </a:lnSpc>
              <a:spcBef>
                <a:spcPts val="0"/>
              </a:spcBef>
            </a:pPr>
            <a:endParaRPr lang="en-US" sz="2800" b="1" u="sng" dirty="0">
              <a:latin typeface="Times New Roman"/>
              <a:cs typeface="Times New Roman"/>
            </a:endParaRPr>
          </a:p>
          <a:p>
            <a:pPr>
              <a:lnSpc>
                <a:spcPct val="100000"/>
              </a:lnSpc>
              <a:spcBef>
                <a:spcPts val="0"/>
              </a:spcBef>
            </a:pPr>
            <a:r>
              <a:rPr lang="en-US" dirty="0" err="1">
                <a:latin typeface="Times New Roman"/>
                <a:cs typeface="Times New Roman"/>
              </a:rPr>
              <a:t>Abranil</a:t>
            </a:r>
            <a:r>
              <a:rPr lang="en-US" dirty="0">
                <a:latin typeface="Times New Roman"/>
                <a:cs typeface="Times New Roman"/>
              </a:rPr>
              <a:t> Kundu</a:t>
            </a:r>
          </a:p>
          <a:p>
            <a:pPr>
              <a:lnSpc>
                <a:spcPct val="100000"/>
              </a:lnSpc>
              <a:spcBef>
                <a:spcPts val="0"/>
              </a:spcBef>
            </a:pPr>
            <a:r>
              <a:rPr lang="en-US" dirty="0">
                <a:latin typeface="Times New Roman"/>
                <a:cs typeface="Times New Roman"/>
              </a:rPr>
              <a:t>Dipayan Kumar Sarkar</a:t>
            </a:r>
          </a:p>
          <a:p>
            <a:pPr>
              <a:lnSpc>
                <a:spcPct val="100000"/>
              </a:lnSpc>
              <a:spcBef>
                <a:spcPts val="0"/>
              </a:spcBef>
            </a:pPr>
            <a:endParaRPr lang="en-US" dirty="0">
              <a:latin typeface="Times New Roman"/>
              <a:cs typeface="Times New Roman"/>
            </a:endParaRPr>
          </a:p>
          <a:p>
            <a:pPr>
              <a:lnSpc>
                <a:spcPct val="100000"/>
              </a:lnSpc>
              <a:spcBef>
                <a:spcPts val="0"/>
              </a:spcBef>
            </a:pPr>
            <a:r>
              <a:rPr lang="en-US" sz="1600" b="1" dirty="0">
                <a:latin typeface="Times New Roman"/>
                <a:cs typeface="Times New Roman"/>
              </a:rPr>
              <a:t>The Heritage Academy</a:t>
            </a:r>
            <a:endParaRPr lang="en-US" sz="1600" dirty="0">
              <a:latin typeface="Times New Roman"/>
              <a:cs typeface="Times New Roman"/>
            </a:endParaRPr>
          </a:p>
          <a:p>
            <a:pPr>
              <a:lnSpc>
                <a:spcPct val="100000"/>
              </a:lnSpc>
              <a:spcBef>
                <a:spcPts val="0"/>
              </a:spcBef>
            </a:pPr>
            <a:r>
              <a:rPr lang="en-US" sz="1600" b="1" dirty="0">
                <a:latin typeface="Times New Roman"/>
                <a:cs typeface="Times New Roman"/>
              </a:rPr>
              <a:t>Affiliated to MAKAUT</a:t>
            </a:r>
            <a:endParaRPr lang="en-US" sz="1600" dirty="0">
              <a:latin typeface="Times New Roman"/>
              <a:cs typeface="Times New Roman"/>
            </a:endParaRPr>
          </a:p>
          <a:p>
            <a:pPr>
              <a:lnSpc>
                <a:spcPct val="100000"/>
              </a:lnSpc>
              <a:spcBef>
                <a:spcPts val="0"/>
              </a:spcBef>
            </a:pPr>
            <a:endParaRPr lang="en-US" sz="1800" dirty="0">
              <a:latin typeface="Times New Roman"/>
              <a:cs typeface="Times New Roman"/>
            </a:endParaRPr>
          </a:p>
          <a:p>
            <a:pPr algn="l"/>
            <a:endParaRPr lang="en-US" dirty="0">
              <a:cs typeface="Calibri"/>
            </a:endParaRPr>
          </a:p>
        </p:txBody>
      </p:sp>
      <p:sp>
        <p:nvSpPr>
          <p:cNvPr id="3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Red Fort with a flag on top&#10;&#10;Description automatically generated">
            <a:extLst>
              <a:ext uri="{FF2B5EF4-FFF2-40B4-BE49-F238E27FC236}">
                <a16:creationId xmlns:a16="http://schemas.microsoft.com/office/drawing/2014/main" id="{527D7BC8-E8EA-0CCA-F38B-BD13AB81C90C}"/>
              </a:ext>
            </a:extLst>
          </p:cNvPr>
          <p:cNvPicPr>
            <a:picLocks noChangeAspect="1"/>
          </p:cNvPicPr>
          <p:nvPr/>
        </p:nvPicPr>
        <p:blipFill rotWithShape="1">
          <a:blip r:embed="rId2"/>
          <a:srcRect l="11479" r="1329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DDEA-D8E1-5C26-D73E-7E7AB79A665E}"/>
              </a:ext>
            </a:extLst>
          </p:cNvPr>
          <p:cNvSpPr>
            <a:spLocks noGrp="1"/>
          </p:cNvSpPr>
          <p:nvPr/>
        </p:nvSpPr>
        <p:spPr>
          <a:xfrm>
            <a:off x="525757" y="1683"/>
            <a:ext cx="749808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000" b="1" dirty="0">
                <a:latin typeface="Times New Roman" pitchFamily="18" charset="0"/>
                <a:cs typeface="Times New Roman" pitchFamily="18" charset="0"/>
              </a:rPr>
              <a:t>ER Diagram</a:t>
            </a:r>
          </a:p>
        </p:txBody>
      </p:sp>
      <p:sp>
        <p:nvSpPr>
          <p:cNvPr id="3" name="Content Placeholder 2">
            <a:extLst>
              <a:ext uri="{FF2B5EF4-FFF2-40B4-BE49-F238E27FC236}">
                <a16:creationId xmlns:a16="http://schemas.microsoft.com/office/drawing/2014/main" id="{E32AEE3A-7FDA-0042-EC78-1443D6D548CF}"/>
              </a:ext>
            </a:extLst>
          </p:cNvPr>
          <p:cNvSpPr>
            <a:spLocks noGrp="1"/>
          </p:cNvSpPr>
          <p:nvPr/>
        </p:nvSpPr>
        <p:spPr>
          <a:xfrm>
            <a:off x="385549" y="1147822"/>
            <a:ext cx="11163959" cy="1500982"/>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400" dirty="0">
                <a:latin typeface="Times New Roman" pitchFamily="18" charset="0"/>
                <a:cs typeface="Times New Roman" pitchFamily="18" charset="0"/>
              </a:rPr>
              <a:t>The ER or (Entity Relational Model) is a high-level conceptual data model diagram. Entity-Relation model is based on the notion of real-world entities and the relationship between them.</a:t>
            </a:r>
          </a:p>
        </p:txBody>
      </p:sp>
      <p:pic>
        <p:nvPicPr>
          <p:cNvPr id="6" name="Picture 5">
            <a:extLst>
              <a:ext uri="{FF2B5EF4-FFF2-40B4-BE49-F238E27FC236}">
                <a16:creationId xmlns:a16="http://schemas.microsoft.com/office/drawing/2014/main" id="{E12F5D3E-67A9-44B4-BD00-619F95802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8443" y="2450021"/>
            <a:ext cx="4418170" cy="4136159"/>
          </a:xfrm>
          <a:prstGeom prst="rect">
            <a:avLst/>
          </a:prstGeom>
        </p:spPr>
      </p:pic>
    </p:spTree>
    <p:extLst>
      <p:ext uri="{BB962C8B-B14F-4D97-AF65-F5344CB8AC3E}">
        <p14:creationId xmlns:p14="http://schemas.microsoft.com/office/powerpoint/2010/main" val="3811157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B5608F9-346B-B0C1-0EB7-284F62D6698B}"/>
              </a:ext>
            </a:extLst>
          </p:cNvPr>
          <p:cNvSpPr txBox="1"/>
          <p:nvPr/>
        </p:nvSpPr>
        <p:spPr>
          <a:xfrm>
            <a:off x="222910" y="64537"/>
            <a:ext cx="10044023" cy="8777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kern="1200">
                <a:solidFill>
                  <a:srgbClr val="FFFFFF"/>
                </a:solidFill>
                <a:latin typeface="+mj-lt"/>
                <a:ea typeface="+mj-ea"/>
                <a:cs typeface="+mj-cs"/>
              </a:rPr>
              <a:t>User Interface Design</a:t>
            </a:r>
            <a:endParaRPr lang="en-US" sz="40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DDCAF116-FCF4-6047-F681-74D6EB2E55FA}"/>
              </a:ext>
            </a:extLst>
          </p:cNvPr>
          <p:cNvSpPr txBox="1"/>
          <p:nvPr/>
        </p:nvSpPr>
        <p:spPr>
          <a:xfrm>
            <a:off x="225021" y="895653"/>
            <a:ext cx="32910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49224">
              <a:spcAft>
                <a:spcPts val="600"/>
              </a:spcAft>
            </a:pPr>
            <a:r>
              <a:rPr lang="en-GB" sz="2400" b="1" kern="1200" dirty="0">
                <a:solidFill>
                  <a:schemeClr val="bg1"/>
                </a:solidFill>
                <a:latin typeface="Times New Roman"/>
                <a:ea typeface="+mn-ea"/>
                <a:cs typeface="+mn-cs"/>
              </a:rPr>
              <a:t>Sign Up Option</a:t>
            </a:r>
            <a:r>
              <a:rPr lang="en-US" sz="2000" kern="1200" dirty="0">
                <a:latin typeface="Times New Roman"/>
                <a:ea typeface="+mn-ea"/>
                <a:cs typeface="Times New Roman"/>
              </a:rPr>
              <a:t> </a:t>
            </a:r>
            <a:endParaRPr lang="en-US" sz="2000" dirty="0"/>
          </a:p>
        </p:txBody>
      </p:sp>
      <p:pic>
        <p:nvPicPr>
          <p:cNvPr id="9" name="Picture 8">
            <a:extLst>
              <a:ext uri="{FF2B5EF4-FFF2-40B4-BE49-F238E27FC236}">
                <a16:creationId xmlns:a16="http://schemas.microsoft.com/office/drawing/2014/main" id="{B232EBCC-C7C8-4F63-9962-C53029535EF5}"/>
              </a:ext>
            </a:extLst>
          </p:cNvPr>
          <p:cNvPicPr/>
          <p:nvPr/>
        </p:nvPicPr>
        <p:blipFill>
          <a:blip r:embed="rId2"/>
          <a:stretch>
            <a:fillRect/>
          </a:stretch>
        </p:blipFill>
        <p:spPr>
          <a:xfrm>
            <a:off x="1855304" y="1773382"/>
            <a:ext cx="8547653" cy="4773192"/>
          </a:xfrm>
          <a:prstGeom prst="rect">
            <a:avLst/>
          </a:prstGeom>
        </p:spPr>
      </p:pic>
    </p:spTree>
    <p:extLst>
      <p:ext uri="{BB962C8B-B14F-4D97-AF65-F5344CB8AC3E}">
        <p14:creationId xmlns:p14="http://schemas.microsoft.com/office/powerpoint/2010/main" val="864734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kern="1200">
                <a:solidFill>
                  <a:srgbClr val="FFFFFF"/>
                </a:solidFill>
                <a:latin typeface="+mj-lt"/>
                <a:ea typeface="+mj-ea"/>
                <a:cs typeface="+mj-cs"/>
              </a:rPr>
              <a:t>Login Option</a:t>
            </a:r>
            <a:r>
              <a:rPr lang="en-US" sz="4000" kern="1200">
                <a:solidFill>
                  <a:srgbClr val="FFFFFF"/>
                </a:solidFill>
                <a:latin typeface="+mj-lt"/>
                <a:ea typeface="+mj-ea"/>
                <a:cs typeface="+mj-cs"/>
              </a:rPr>
              <a:t> </a:t>
            </a:r>
          </a:p>
        </p:txBody>
      </p:sp>
      <p:pic>
        <p:nvPicPr>
          <p:cNvPr id="13" name="Picture 12">
            <a:extLst>
              <a:ext uri="{FF2B5EF4-FFF2-40B4-BE49-F238E27FC236}">
                <a16:creationId xmlns:a16="http://schemas.microsoft.com/office/drawing/2014/main" id="{9C545907-53DD-4CBC-BAA7-48168FDB2C12}"/>
              </a:ext>
            </a:extLst>
          </p:cNvPr>
          <p:cNvPicPr/>
          <p:nvPr/>
        </p:nvPicPr>
        <p:blipFill>
          <a:blip r:embed="rId2"/>
          <a:stretch>
            <a:fillRect/>
          </a:stretch>
        </p:blipFill>
        <p:spPr>
          <a:xfrm>
            <a:off x="2040833" y="1879971"/>
            <a:ext cx="8110330" cy="4671217"/>
          </a:xfrm>
          <a:prstGeom prst="rect">
            <a:avLst/>
          </a:prstGeom>
        </p:spPr>
      </p:pic>
    </p:spTree>
    <p:extLst>
      <p:ext uri="{BB962C8B-B14F-4D97-AF65-F5344CB8AC3E}">
        <p14:creationId xmlns:p14="http://schemas.microsoft.com/office/powerpoint/2010/main" val="81158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rgbClr val="FFFFFF"/>
                </a:solidFill>
                <a:latin typeface="+mj-lt"/>
                <a:ea typeface="+mj-ea"/>
                <a:cs typeface="+mj-cs"/>
              </a:rPr>
              <a:t>Admin Login</a:t>
            </a:r>
            <a:r>
              <a:rPr lang="en-US" sz="4000" kern="1200" dirty="0">
                <a:solidFill>
                  <a:srgbClr val="FFFFFF"/>
                </a:solidFill>
                <a:latin typeface="+mj-lt"/>
                <a:ea typeface="+mj-ea"/>
                <a:cs typeface="+mj-cs"/>
              </a:rPr>
              <a:t> </a:t>
            </a:r>
          </a:p>
        </p:txBody>
      </p:sp>
      <p:pic>
        <p:nvPicPr>
          <p:cNvPr id="11" name="Picture 10">
            <a:extLst>
              <a:ext uri="{FF2B5EF4-FFF2-40B4-BE49-F238E27FC236}">
                <a16:creationId xmlns:a16="http://schemas.microsoft.com/office/drawing/2014/main" id="{4DAD7925-D024-483F-9B56-980A630E7C97}"/>
              </a:ext>
            </a:extLst>
          </p:cNvPr>
          <p:cNvPicPr/>
          <p:nvPr/>
        </p:nvPicPr>
        <p:blipFill>
          <a:blip r:embed="rId2"/>
          <a:stretch>
            <a:fillRect/>
          </a:stretch>
        </p:blipFill>
        <p:spPr>
          <a:xfrm>
            <a:off x="2199861" y="2014330"/>
            <a:ext cx="8044069" cy="4595632"/>
          </a:xfrm>
          <a:prstGeom prst="rect">
            <a:avLst/>
          </a:prstGeom>
        </p:spPr>
      </p:pic>
    </p:spTree>
    <p:extLst>
      <p:ext uri="{BB962C8B-B14F-4D97-AF65-F5344CB8AC3E}">
        <p14:creationId xmlns:p14="http://schemas.microsoft.com/office/powerpoint/2010/main" val="211995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rgbClr val="FFFFFF"/>
                </a:solidFill>
                <a:latin typeface="+mj-lt"/>
                <a:ea typeface="+mj-ea"/>
                <a:cs typeface="+mj-cs"/>
              </a:rPr>
              <a:t>Admin Home Page</a:t>
            </a:r>
            <a:r>
              <a:rPr lang="en-US" sz="4000" kern="1200" dirty="0">
                <a:solidFill>
                  <a:srgbClr val="FFFFFF"/>
                </a:solidFill>
                <a:latin typeface="+mj-lt"/>
                <a:ea typeface="+mj-ea"/>
                <a:cs typeface="+mj-cs"/>
              </a:rPr>
              <a:t> </a:t>
            </a:r>
          </a:p>
        </p:txBody>
      </p:sp>
      <p:pic>
        <p:nvPicPr>
          <p:cNvPr id="9" name="Picture 8">
            <a:extLst>
              <a:ext uri="{FF2B5EF4-FFF2-40B4-BE49-F238E27FC236}">
                <a16:creationId xmlns:a16="http://schemas.microsoft.com/office/drawing/2014/main" id="{30CE09D7-5E1A-412B-B501-6FE3FFEC8C5A}"/>
              </a:ext>
            </a:extLst>
          </p:cNvPr>
          <p:cNvPicPr/>
          <p:nvPr/>
        </p:nvPicPr>
        <p:blipFill>
          <a:blip r:embed="rId2"/>
          <a:stretch>
            <a:fillRect/>
          </a:stretch>
        </p:blipFill>
        <p:spPr>
          <a:xfrm>
            <a:off x="2120348" y="2093844"/>
            <a:ext cx="8030817" cy="4516118"/>
          </a:xfrm>
          <a:prstGeom prst="rect">
            <a:avLst/>
          </a:prstGeom>
        </p:spPr>
      </p:pic>
    </p:spTree>
    <p:extLst>
      <p:ext uri="{BB962C8B-B14F-4D97-AF65-F5344CB8AC3E}">
        <p14:creationId xmlns:p14="http://schemas.microsoft.com/office/powerpoint/2010/main" val="162353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rgbClr val="FFFFFF"/>
                </a:solidFill>
                <a:latin typeface="+mj-lt"/>
                <a:ea typeface="+mj-ea"/>
                <a:cs typeface="+mj-cs"/>
              </a:rPr>
              <a:t>Admin Reservation Panel</a:t>
            </a:r>
            <a:r>
              <a:rPr lang="en-US" sz="4000" kern="1200" dirty="0">
                <a:solidFill>
                  <a:srgbClr val="FFFFFF"/>
                </a:solidFill>
                <a:latin typeface="+mj-lt"/>
                <a:ea typeface="+mj-ea"/>
                <a:cs typeface="+mj-cs"/>
              </a:rPr>
              <a:t> </a:t>
            </a:r>
          </a:p>
        </p:txBody>
      </p:sp>
      <p:pic>
        <p:nvPicPr>
          <p:cNvPr id="11" name="Picture 10">
            <a:extLst>
              <a:ext uri="{FF2B5EF4-FFF2-40B4-BE49-F238E27FC236}">
                <a16:creationId xmlns:a16="http://schemas.microsoft.com/office/drawing/2014/main" id="{F7C1F7EA-6E58-46D2-8A25-D7AD2E3D8AAB}"/>
              </a:ext>
            </a:extLst>
          </p:cNvPr>
          <p:cNvPicPr/>
          <p:nvPr/>
        </p:nvPicPr>
        <p:blipFill>
          <a:blip r:embed="rId2"/>
          <a:stretch>
            <a:fillRect/>
          </a:stretch>
        </p:blipFill>
        <p:spPr>
          <a:xfrm>
            <a:off x="2517914" y="2288539"/>
            <a:ext cx="7513982" cy="4032748"/>
          </a:xfrm>
          <a:prstGeom prst="rect">
            <a:avLst/>
          </a:prstGeom>
        </p:spPr>
      </p:pic>
    </p:spTree>
    <p:extLst>
      <p:ext uri="{BB962C8B-B14F-4D97-AF65-F5344CB8AC3E}">
        <p14:creationId xmlns:p14="http://schemas.microsoft.com/office/powerpoint/2010/main" val="2112655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rgbClr val="FFFFFF"/>
                </a:solidFill>
                <a:latin typeface="+mj-lt"/>
                <a:ea typeface="+mj-ea"/>
                <a:cs typeface="+mj-cs"/>
              </a:rPr>
              <a:t>Admin Enquiry Panel</a:t>
            </a:r>
            <a:r>
              <a:rPr lang="en-US" sz="4000" kern="1200" dirty="0">
                <a:solidFill>
                  <a:srgbClr val="FFFFFF"/>
                </a:solidFill>
                <a:latin typeface="+mj-lt"/>
                <a:ea typeface="+mj-ea"/>
                <a:cs typeface="+mj-cs"/>
              </a:rPr>
              <a:t> </a:t>
            </a:r>
          </a:p>
        </p:txBody>
      </p:sp>
      <p:pic>
        <p:nvPicPr>
          <p:cNvPr id="9" name="Picture 8">
            <a:extLst>
              <a:ext uri="{FF2B5EF4-FFF2-40B4-BE49-F238E27FC236}">
                <a16:creationId xmlns:a16="http://schemas.microsoft.com/office/drawing/2014/main" id="{39FCDFD9-8652-40D6-9CD9-36EA7D5EB0EB}"/>
              </a:ext>
            </a:extLst>
          </p:cNvPr>
          <p:cNvPicPr/>
          <p:nvPr/>
        </p:nvPicPr>
        <p:blipFill>
          <a:blip r:embed="rId2"/>
          <a:stretch>
            <a:fillRect/>
          </a:stretch>
        </p:blipFill>
        <p:spPr>
          <a:xfrm>
            <a:off x="2173357" y="2160104"/>
            <a:ext cx="7580243" cy="4320209"/>
          </a:xfrm>
          <a:prstGeom prst="rect">
            <a:avLst/>
          </a:prstGeom>
        </p:spPr>
      </p:pic>
    </p:spTree>
    <p:extLst>
      <p:ext uri="{BB962C8B-B14F-4D97-AF65-F5344CB8AC3E}">
        <p14:creationId xmlns:p14="http://schemas.microsoft.com/office/powerpoint/2010/main" val="2661603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Home Page</a:t>
            </a:r>
            <a:endParaRPr lang="en-US" sz="4000" b="1" kern="1200" dirty="0">
              <a:solidFill>
                <a:schemeClr val="bg1"/>
              </a:solidFill>
              <a:latin typeface="Times New Roman"/>
              <a:ea typeface="+mj-ea"/>
              <a:cs typeface="Times New Roman"/>
            </a:endParaRPr>
          </a:p>
        </p:txBody>
      </p:sp>
      <p:pic>
        <p:nvPicPr>
          <p:cNvPr id="4" name="Picture 4" descr="A screenshot of a computer&#10;&#10;Description automatically generated">
            <a:extLst>
              <a:ext uri="{FF2B5EF4-FFF2-40B4-BE49-F238E27FC236}">
                <a16:creationId xmlns:a16="http://schemas.microsoft.com/office/drawing/2014/main" id="{2542A908-7270-A4E0-AF3F-525EF5B4E00A}"/>
              </a:ext>
            </a:extLst>
          </p:cNvPr>
          <p:cNvPicPr>
            <a:picLocks noChangeAspect="1"/>
          </p:cNvPicPr>
          <p:nvPr/>
        </p:nvPicPr>
        <p:blipFill rotWithShape="1">
          <a:blip r:embed="rId2"/>
          <a:srcRect r="-127" b="5643"/>
          <a:stretch/>
        </p:blipFill>
        <p:spPr>
          <a:xfrm>
            <a:off x="1619534" y="1713881"/>
            <a:ext cx="9532963" cy="5079594"/>
          </a:xfrm>
          <a:prstGeom prst="rect">
            <a:avLst/>
          </a:prstGeom>
        </p:spPr>
      </p:pic>
    </p:spTree>
    <p:extLst>
      <p:ext uri="{BB962C8B-B14F-4D97-AF65-F5344CB8AC3E}">
        <p14:creationId xmlns:p14="http://schemas.microsoft.com/office/powerpoint/2010/main" val="669052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Home Page</a:t>
            </a:r>
            <a:endParaRPr lang="en-US" sz="4000" b="1" kern="1200" dirty="0">
              <a:solidFill>
                <a:schemeClr val="bg1"/>
              </a:solidFill>
              <a:latin typeface="Times New Roman"/>
              <a:ea typeface="+mj-ea"/>
              <a:cs typeface="Times New Roman"/>
            </a:endParaRPr>
          </a:p>
        </p:txBody>
      </p:sp>
      <p:pic>
        <p:nvPicPr>
          <p:cNvPr id="4" name="Picture 4" descr="A computer and bag on a rock&#10;&#10;Description automatically generated">
            <a:extLst>
              <a:ext uri="{FF2B5EF4-FFF2-40B4-BE49-F238E27FC236}">
                <a16:creationId xmlns:a16="http://schemas.microsoft.com/office/drawing/2014/main" id="{EBD8FDC9-35EE-8873-EAD1-8301D5132242}"/>
              </a:ext>
            </a:extLst>
          </p:cNvPr>
          <p:cNvPicPr>
            <a:picLocks noChangeAspect="1"/>
          </p:cNvPicPr>
          <p:nvPr/>
        </p:nvPicPr>
        <p:blipFill rotWithShape="1">
          <a:blip r:embed="rId2"/>
          <a:srcRect r="-119" b="5736"/>
          <a:stretch/>
        </p:blipFill>
        <p:spPr>
          <a:xfrm>
            <a:off x="1289713" y="1829974"/>
            <a:ext cx="10033383" cy="4495119"/>
          </a:xfrm>
          <a:prstGeom prst="rect">
            <a:avLst/>
          </a:prstGeom>
        </p:spPr>
      </p:pic>
    </p:spTree>
    <p:extLst>
      <p:ext uri="{BB962C8B-B14F-4D97-AF65-F5344CB8AC3E}">
        <p14:creationId xmlns:p14="http://schemas.microsoft.com/office/powerpoint/2010/main" val="3025387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Home Page</a:t>
            </a:r>
            <a:endParaRPr lang="en-US" sz="4000" b="1" kern="1200" dirty="0">
              <a:solidFill>
                <a:schemeClr val="bg1"/>
              </a:solidFill>
              <a:latin typeface="Times New Roman"/>
              <a:ea typeface="+mj-ea"/>
              <a:cs typeface="Times New Roman"/>
            </a:endParaRPr>
          </a:p>
        </p:txBody>
      </p:sp>
      <p:pic>
        <p:nvPicPr>
          <p:cNvPr id="3" name="Picture 4" descr="A screenshot of a computer&#10;&#10;Description automatically generated">
            <a:extLst>
              <a:ext uri="{FF2B5EF4-FFF2-40B4-BE49-F238E27FC236}">
                <a16:creationId xmlns:a16="http://schemas.microsoft.com/office/drawing/2014/main" id="{5E89437E-03FC-1A58-353C-D6DA504DAB55}"/>
              </a:ext>
            </a:extLst>
          </p:cNvPr>
          <p:cNvPicPr>
            <a:picLocks noChangeAspect="1"/>
          </p:cNvPicPr>
          <p:nvPr/>
        </p:nvPicPr>
        <p:blipFill rotWithShape="1">
          <a:blip r:embed="rId2"/>
          <a:srcRect r="-130" b="5760"/>
          <a:stretch/>
        </p:blipFill>
        <p:spPr>
          <a:xfrm>
            <a:off x="1426191" y="1713881"/>
            <a:ext cx="9146278" cy="4852138"/>
          </a:xfrm>
          <a:prstGeom prst="rect">
            <a:avLst/>
          </a:prstGeom>
        </p:spPr>
      </p:pic>
    </p:spTree>
    <p:extLst>
      <p:ext uri="{BB962C8B-B14F-4D97-AF65-F5344CB8AC3E}">
        <p14:creationId xmlns:p14="http://schemas.microsoft.com/office/powerpoint/2010/main" val="375722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BC154D7-D329-73B5-8433-26B923AD57A0}"/>
              </a:ext>
            </a:extLst>
          </p:cNvPr>
          <p:cNvSpPr txBox="1">
            <a:spLocks/>
          </p:cNvSpPr>
          <p:nvPr/>
        </p:nvSpPr>
        <p:spPr>
          <a:xfrm>
            <a:off x="-227039" y="-1790131"/>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4000" b="1" kern="1200" dirty="0">
                <a:solidFill>
                  <a:srgbClr val="FFFFFF"/>
                </a:solidFill>
                <a:latin typeface="Century Gothic"/>
              </a:rPr>
              <a:t>Content</a:t>
            </a:r>
          </a:p>
        </p:txBody>
      </p:sp>
      <p:sp>
        <p:nvSpPr>
          <p:cNvPr id="7" name="Content Placeholder 2">
            <a:extLst>
              <a:ext uri="{FF2B5EF4-FFF2-40B4-BE49-F238E27FC236}">
                <a16:creationId xmlns:a16="http://schemas.microsoft.com/office/drawing/2014/main" id="{E4ADC02C-F583-97F7-65A1-3A19BBFBC372}"/>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Introduction</a:t>
            </a:r>
          </a:p>
          <a:p>
            <a:r>
              <a:rPr lang="en-US" sz="2000"/>
              <a:t>Project Specification</a:t>
            </a:r>
          </a:p>
          <a:p>
            <a:r>
              <a:rPr lang="en-US" sz="2000"/>
              <a:t>SDLC</a:t>
            </a:r>
          </a:p>
          <a:p>
            <a:r>
              <a:rPr lang="en-US" sz="2000"/>
              <a:t>User Modules</a:t>
            </a:r>
          </a:p>
          <a:p>
            <a:r>
              <a:rPr lang="en-US" sz="2000"/>
              <a:t>Admin Modules</a:t>
            </a:r>
          </a:p>
          <a:p>
            <a:r>
              <a:rPr lang="en-US" sz="2000"/>
              <a:t>Data Flow Diagram (DFD)</a:t>
            </a:r>
          </a:p>
          <a:p>
            <a:r>
              <a:rPr lang="en-US" sz="2000"/>
              <a:t>ER Diagram</a:t>
            </a:r>
          </a:p>
          <a:p>
            <a:r>
              <a:rPr lang="en-US" sz="2000"/>
              <a:t>Screen Layout</a:t>
            </a:r>
          </a:p>
          <a:p>
            <a:r>
              <a:rPr lang="en-US" sz="2000"/>
              <a:t>Future Scope</a:t>
            </a:r>
          </a:p>
          <a:p>
            <a:r>
              <a:rPr lang="en-US" sz="2000"/>
              <a:t>Conclusion</a:t>
            </a:r>
          </a:p>
          <a:p>
            <a:r>
              <a:rPr lang="en-US" sz="2000"/>
              <a:t>Bibliography</a:t>
            </a:r>
          </a:p>
        </p:txBody>
      </p:sp>
    </p:spTree>
    <p:extLst>
      <p:ext uri="{BB962C8B-B14F-4D97-AF65-F5344CB8AC3E}">
        <p14:creationId xmlns:p14="http://schemas.microsoft.com/office/powerpoint/2010/main" val="1635766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About Us</a:t>
            </a:r>
            <a:endParaRPr lang="en-US" sz="4000" b="1" kern="1200" dirty="0">
              <a:solidFill>
                <a:schemeClr val="bg1"/>
              </a:solidFill>
              <a:latin typeface="Times New Roman"/>
              <a:ea typeface="+mj-ea"/>
              <a:cs typeface="Times New Roman"/>
            </a:endParaRPr>
          </a:p>
        </p:txBody>
      </p:sp>
      <p:pic>
        <p:nvPicPr>
          <p:cNvPr id="3" name="Picture 4" descr="A screenshot of a computer&#10;&#10;Description automatically generated">
            <a:extLst>
              <a:ext uri="{FF2B5EF4-FFF2-40B4-BE49-F238E27FC236}">
                <a16:creationId xmlns:a16="http://schemas.microsoft.com/office/drawing/2014/main" id="{CDB9457D-E6C3-9222-AA94-B79227A34A5A}"/>
              </a:ext>
            </a:extLst>
          </p:cNvPr>
          <p:cNvPicPr>
            <a:picLocks noChangeAspect="1"/>
          </p:cNvPicPr>
          <p:nvPr/>
        </p:nvPicPr>
        <p:blipFill rotWithShape="1">
          <a:blip r:embed="rId2"/>
          <a:srcRect r="-153" b="7650"/>
          <a:stretch/>
        </p:blipFill>
        <p:spPr>
          <a:xfrm>
            <a:off x="1471684" y="1827613"/>
            <a:ext cx="9487476" cy="4897714"/>
          </a:xfrm>
          <a:prstGeom prst="rect">
            <a:avLst/>
          </a:prstGeom>
        </p:spPr>
      </p:pic>
    </p:spTree>
    <p:extLst>
      <p:ext uri="{BB962C8B-B14F-4D97-AF65-F5344CB8AC3E}">
        <p14:creationId xmlns:p14="http://schemas.microsoft.com/office/powerpoint/2010/main" val="169713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About Us</a:t>
            </a:r>
            <a:endParaRPr lang="en-US" sz="4000" b="1" kern="1200" dirty="0">
              <a:solidFill>
                <a:schemeClr val="bg1"/>
              </a:solidFill>
              <a:latin typeface="Times New Roman"/>
              <a:ea typeface="+mj-ea"/>
              <a:cs typeface="Times New Roman"/>
            </a:endParaRPr>
          </a:p>
        </p:txBody>
      </p:sp>
      <p:pic>
        <p:nvPicPr>
          <p:cNvPr id="4" name="Picture 4" descr="A screenshot of a computer&#10;&#10;Description automatically generated">
            <a:extLst>
              <a:ext uri="{FF2B5EF4-FFF2-40B4-BE49-F238E27FC236}">
                <a16:creationId xmlns:a16="http://schemas.microsoft.com/office/drawing/2014/main" id="{713820E4-D5A4-4777-5287-D6F1FAD8FB66}"/>
              </a:ext>
            </a:extLst>
          </p:cNvPr>
          <p:cNvPicPr>
            <a:picLocks noChangeAspect="1"/>
          </p:cNvPicPr>
          <p:nvPr/>
        </p:nvPicPr>
        <p:blipFill rotWithShape="1">
          <a:blip r:embed="rId2"/>
          <a:srcRect r="-125" b="6726"/>
          <a:stretch/>
        </p:blipFill>
        <p:spPr>
          <a:xfrm>
            <a:off x="1687773" y="1770748"/>
            <a:ext cx="9271382" cy="4840807"/>
          </a:xfrm>
          <a:prstGeom prst="rect">
            <a:avLst/>
          </a:prstGeom>
        </p:spPr>
      </p:pic>
    </p:spTree>
    <p:extLst>
      <p:ext uri="{BB962C8B-B14F-4D97-AF65-F5344CB8AC3E}">
        <p14:creationId xmlns:p14="http://schemas.microsoft.com/office/powerpoint/2010/main" val="3457440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About Us</a:t>
            </a:r>
            <a:endParaRPr lang="en-US" sz="4000" b="1" kern="1200" dirty="0">
              <a:solidFill>
                <a:schemeClr val="bg1"/>
              </a:solidFill>
              <a:latin typeface="Times New Roman"/>
              <a:ea typeface="+mj-ea"/>
              <a:cs typeface="Times New Roman"/>
            </a:endParaRPr>
          </a:p>
        </p:txBody>
      </p:sp>
      <p:pic>
        <p:nvPicPr>
          <p:cNvPr id="3" name="Picture 4" descr="A screenshot of a computer&#10;&#10;Description automatically generated">
            <a:extLst>
              <a:ext uri="{FF2B5EF4-FFF2-40B4-BE49-F238E27FC236}">
                <a16:creationId xmlns:a16="http://schemas.microsoft.com/office/drawing/2014/main" id="{023974E7-1CCF-28B4-900B-6B73FDDE0751}"/>
              </a:ext>
            </a:extLst>
          </p:cNvPr>
          <p:cNvPicPr>
            <a:picLocks noChangeAspect="1"/>
          </p:cNvPicPr>
          <p:nvPr/>
        </p:nvPicPr>
        <p:blipFill rotWithShape="1">
          <a:blip r:embed="rId2"/>
          <a:srcRect r="-126" b="6306"/>
          <a:stretch/>
        </p:blipFill>
        <p:spPr>
          <a:xfrm>
            <a:off x="1881116" y="1804867"/>
            <a:ext cx="9169028" cy="4818040"/>
          </a:xfrm>
          <a:prstGeom prst="rect">
            <a:avLst/>
          </a:prstGeom>
        </p:spPr>
      </p:pic>
    </p:spTree>
    <p:extLst>
      <p:ext uri="{BB962C8B-B14F-4D97-AF65-F5344CB8AC3E}">
        <p14:creationId xmlns:p14="http://schemas.microsoft.com/office/powerpoint/2010/main" val="70960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Tour Packages Page</a:t>
            </a:r>
            <a:endParaRPr lang="en-US" sz="4000" b="1" kern="1200" dirty="0">
              <a:solidFill>
                <a:schemeClr val="bg1"/>
              </a:solidFill>
              <a:latin typeface="Times New Roman"/>
              <a:ea typeface="+mj-ea"/>
              <a:cs typeface="Times New Roman"/>
            </a:endParaRPr>
          </a:p>
        </p:txBody>
      </p:sp>
      <p:pic>
        <p:nvPicPr>
          <p:cNvPr id="4" name="Picture 4" descr="A screenshot of a computer with Taj Mahal in the background&#10;&#10;Description automatically generated">
            <a:extLst>
              <a:ext uri="{FF2B5EF4-FFF2-40B4-BE49-F238E27FC236}">
                <a16:creationId xmlns:a16="http://schemas.microsoft.com/office/drawing/2014/main" id="{5DD1FB40-78C5-77C5-3E00-2C153E239A4D}"/>
              </a:ext>
            </a:extLst>
          </p:cNvPr>
          <p:cNvPicPr>
            <a:picLocks noChangeAspect="1"/>
          </p:cNvPicPr>
          <p:nvPr/>
        </p:nvPicPr>
        <p:blipFill rotWithShape="1">
          <a:blip r:embed="rId2"/>
          <a:srcRect r="-128" b="5708"/>
          <a:stretch/>
        </p:blipFill>
        <p:spPr>
          <a:xfrm>
            <a:off x="1721892" y="1713881"/>
            <a:ext cx="9555712" cy="5011358"/>
          </a:xfrm>
          <a:prstGeom prst="rect">
            <a:avLst/>
          </a:prstGeom>
        </p:spPr>
      </p:pic>
    </p:spTree>
    <p:extLst>
      <p:ext uri="{BB962C8B-B14F-4D97-AF65-F5344CB8AC3E}">
        <p14:creationId xmlns:p14="http://schemas.microsoft.com/office/powerpoint/2010/main" val="359253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Tour Packages Page</a:t>
            </a:r>
            <a:endParaRPr lang="en-US" sz="4000" b="1" kern="1200" dirty="0">
              <a:solidFill>
                <a:schemeClr val="bg1"/>
              </a:solidFill>
              <a:latin typeface="Times New Roman"/>
              <a:ea typeface="+mj-ea"/>
              <a:cs typeface="Times New Roman"/>
            </a:endParaRPr>
          </a:p>
        </p:txBody>
      </p:sp>
      <p:pic>
        <p:nvPicPr>
          <p:cNvPr id="3" name="Picture 4" descr="A screenshot of a computer&#10;&#10;Description automatically generated">
            <a:extLst>
              <a:ext uri="{FF2B5EF4-FFF2-40B4-BE49-F238E27FC236}">
                <a16:creationId xmlns:a16="http://schemas.microsoft.com/office/drawing/2014/main" id="{3118EAC0-9A70-B5CC-809A-C8E2A4014932}"/>
              </a:ext>
            </a:extLst>
          </p:cNvPr>
          <p:cNvPicPr>
            <a:picLocks noChangeAspect="1"/>
          </p:cNvPicPr>
          <p:nvPr/>
        </p:nvPicPr>
        <p:blipFill rotWithShape="1">
          <a:blip r:embed="rId2"/>
          <a:srcRect r="-127" b="7045"/>
          <a:stretch/>
        </p:blipFill>
        <p:spPr>
          <a:xfrm>
            <a:off x="1676400" y="1713882"/>
            <a:ext cx="9157650" cy="4761210"/>
          </a:xfrm>
          <a:prstGeom prst="rect">
            <a:avLst/>
          </a:prstGeom>
        </p:spPr>
      </p:pic>
    </p:spTree>
    <p:extLst>
      <p:ext uri="{BB962C8B-B14F-4D97-AF65-F5344CB8AC3E}">
        <p14:creationId xmlns:p14="http://schemas.microsoft.com/office/powerpoint/2010/main" val="915253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Tour Packages Page</a:t>
            </a:r>
            <a:endParaRPr lang="en-US" sz="4000" b="1" kern="1200" dirty="0">
              <a:solidFill>
                <a:schemeClr val="bg1"/>
              </a:solidFill>
              <a:latin typeface="Times New Roman"/>
              <a:ea typeface="+mj-ea"/>
              <a:cs typeface="Times New Roman"/>
            </a:endParaRPr>
          </a:p>
        </p:txBody>
      </p:sp>
      <p:pic>
        <p:nvPicPr>
          <p:cNvPr id="4" name="Picture 4" descr="A screenshot of a computer&#10;&#10;Description automatically generated">
            <a:extLst>
              <a:ext uri="{FF2B5EF4-FFF2-40B4-BE49-F238E27FC236}">
                <a16:creationId xmlns:a16="http://schemas.microsoft.com/office/drawing/2014/main" id="{81D7B8E3-0EE1-BBD4-F40B-BA91DC393273}"/>
              </a:ext>
            </a:extLst>
          </p:cNvPr>
          <p:cNvPicPr>
            <a:picLocks noChangeAspect="1"/>
          </p:cNvPicPr>
          <p:nvPr/>
        </p:nvPicPr>
        <p:blipFill rotWithShape="1">
          <a:blip r:embed="rId2"/>
          <a:srcRect r="-128" b="5936"/>
          <a:stretch/>
        </p:blipFill>
        <p:spPr>
          <a:xfrm>
            <a:off x="1619534" y="1748001"/>
            <a:ext cx="9248638" cy="4874892"/>
          </a:xfrm>
          <a:prstGeom prst="rect">
            <a:avLst/>
          </a:prstGeom>
        </p:spPr>
      </p:pic>
    </p:spTree>
    <p:extLst>
      <p:ext uri="{BB962C8B-B14F-4D97-AF65-F5344CB8AC3E}">
        <p14:creationId xmlns:p14="http://schemas.microsoft.com/office/powerpoint/2010/main" val="787789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Contact Page</a:t>
            </a:r>
            <a:endParaRPr lang="en-US" sz="4000" b="1" kern="1200" dirty="0">
              <a:solidFill>
                <a:schemeClr val="bg1"/>
              </a:solidFill>
              <a:latin typeface="Times New Roman"/>
              <a:ea typeface="+mj-ea"/>
              <a:cs typeface="Times New Roman"/>
            </a:endParaRPr>
          </a:p>
        </p:txBody>
      </p:sp>
      <p:pic>
        <p:nvPicPr>
          <p:cNvPr id="3" name="Picture 4" descr="A screenshot of a computer&#10;&#10;Description automatically generated">
            <a:extLst>
              <a:ext uri="{FF2B5EF4-FFF2-40B4-BE49-F238E27FC236}">
                <a16:creationId xmlns:a16="http://schemas.microsoft.com/office/drawing/2014/main" id="{7C481AD5-3CF8-0002-0AB6-E3FBE67C569D}"/>
              </a:ext>
            </a:extLst>
          </p:cNvPr>
          <p:cNvPicPr>
            <a:picLocks noChangeAspect="1"/>
          </p:cNvPicPr>
          <p:nvPr/>
        </p:nvPicPr>
        <p:blipFill rotWithShape="1">
          <a:blip r:embed="rId2"/>
          <a:srcRect r="-132" b="5868"/>
          <a:stretch/>
        </p:blipFill>
        <p:spPr>
          <a:xfrm>
            <a:off x="1380698" y="1759374"/>
            <a:ext cx="9817292" cy="5170589"/>
          </a:xfrm>
          <a:prstGeom prst="rect">
            <a:avLst/>
          </a:prstGeom>
        </p:spPr>
      </p:pic>
    </p:spTree>
    <p:extLst>
      <p:ext uri="{BB962C8B-B14F-4D97-AF65-F5344CB8AC3E}">
        <p14:creationId xmlns:p14="http://schemas.microsoft.com/office/powerpoint/2010/main" val="347362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Contact Page</a:t>
            </a:r>
            <a:endParaRPr lang="en-US" sz="4000" b="1" kern="1200" dirty="0">
              <a:solidFill>
                <a:schemeClr val="bg1"/>
              </a:solidFill>
              <a:latin typeface="Times New Roman"/>
              <a:ea typeface="+mj-ea"/>
              <a:cs typeface="Times New Roman"/>
            </a:endParaRPr>
          </a:p>
        </p:txBody>
      </p:sp>
      <p:pic>
        <p:nvPicPr>
          <p:cNvPr id="4" name="Picture 4" descr="A screenshot of a computer&#10;&#10;Description automatically generated">
            <a:extLst>
              <a:ext uri="{FF2B5EF4-FFF2-40B4-BE49-F238E27FC236}">
                <a16:creationId xmlns:a16="http://schemas.microsoft.com/office/drawing/2014/main" id="{5B2067B6-F7E7-5F33-C8CA-A1A6DFE7AE80}"/>
              </a:ext>
            </a:extLst>
          </p:cNvPr>
          <p:cNvPicPr>
            <a:picLocks noChangeAspect="1"/>
          </p:cNvPicPr>
          <p:nvPr/>
        </p:nvPicPr>
        <p:blipFill rotWithShape="1">
          <a:blip r:embed="rId2"/>
          <a:srcRect r="-118" b="7353"/>
          <a:stretch/>
        </p:blipFill>
        <p:spPr>
          <a:xfrm>
            <a:off x="1426191" y="1713882"/>
            <a:ext cx="9737687" cy="5034179"/>
          </a:xfrm>
          <a:prstGeom prst="rect">
            <a:avLst/>
          </a:prstGeom>
        </p:spPr>
      </p:pic>
    </p:spTree>
    <p:extLst>
      <p:ext uri="{BB962C8B-B14F-4D97-AF65-F5344CB8AC3E}">
        <p14:creationId xmlns:p14="http://schemas.microsoft.com/office/powerpoint/2010/main" val="1417870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Tour Page for Darjeeling</a:t>
            </a:r>
            <a:endParaRPr lang="en-US" sz="4000" b="1" kern="1200" dirty="0">
              <a:solidFill>
                <a:schemeClr val="bg1"/>
              </a:solidFill>
              <a:latin typeface="Times New Roman"/>
              <a:ea typeface="+mj-ea"/>
              <a:cs typeface="Times New Roman"/>
            </a:endParaRPr>
          </a:p>
        </p:txBody>
      </p:sp>
      <p:pic>
        <p:nvPicPr>
          <p:cNvPr id="3" name="Picture 4" descr="A screenshot of a computer screen&#10;&#10;Description automatically generated">
            <a:extLst>
              <a:ext uri="{FF2B5EF4-FFF2-40B4-BE49-F238E27FC236}">
                <a16:creationId xmlns:a16="http://schemas.microsoft.com/office/drawing/2014/main" id="{FC5D3352-38B2-9BA4-D9D6-FE858E3460A2}"/>
              </a:ext>
            </a:extLst>
          </p:cNvPr>
          <p:cNvPicPr>
            <a:picLocks noChangeAspect="1"/>
          </p:cNvPicPr>
          <p:nvPr/>
        </p:nvPicPr>
        <p:blipFill rotWithShape="1">
          <a:blip r:embed="rId2"/>
          <a:srcRect r="-131" b="5140"/>
          <a:stretch/>
        </p:blipFill>
        <p:spPr>
          <a:xfrm>
            <a:off x="1767385" y="1770748"/>
            <a:ext cx="8839206" cy="4704261"/>
          </a:xfrm>
          <a:prstGeom prst="rect">
            <a:avLst/>
          </a:prstGeom>
        </p:spPr>
      </p:pic>
    </p:spTree>
    <p:extLst>
      <p:ext uri="{BB962C8B-B14F-4D97-AF65-F5344CB8AC3E}">
        <p14:creationId xmlns:p14="http://schemas.microsoft.com/office/powerpoint/2010/main" val="499739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Tour Page for Darjeeling</a:t>
            </a:r>
            <a:endParaRPr lang="en-US" sz="4000" b="1" kern="1200" dirty="0">
              <a:solidFill>
                <a:schemeClr val="bg1"/>
              </a:solidFill>
              <a:latin typeface="Times New Roman"/>
              <a:ea typeface="+mj-ea"/>
              <a:cs typeface="Times New Roman"/>
            </a:endParaRPr>
          </a:p>
        </p:txBody>
      </p:sp>
      <p:pic>
        <p:nvPicPr>
          <p:cNvPr id="4" name="Picture 4" descr="A screenshot of a computer&#10;&#10;Description automatically generated">
            <a:extLst>
              <a:ext uri="{FF2B5EF4-FFF2-40B4-BE49-F238E27FC236}">
                <a16:creationId xmlns:a16="http://schemas.microsoft.com/office/drawing/2014/main" id="{741EE766-4BAD-CA59-016A-C5B456968BA7}"/>
              </a:ext>
            </a:extLst>
          </p:cNvPr>
          <p:cNvPicPr>
            <a:picLocks noChangeAspect="1"/>
          </p:cNvPicPr>
          <p:nvPr/>
        </p:nvPicPr>
        <p:blipFill rotWithShape="1">
          <a:blip r:embed="rId2"/>
          <a:srcRect r="-127" b="6150"/>
          <a:stretch/>
        </p:blipFill>
        <p:spPr>
          <a:xfrm>
            <a:off x="1949355" y="1713882"/>
            <a:ext cx="9305506" cy="4863526"/>
          </a:xfrm>
          <a:prstGeom prst="rect">
            <a:avLst/>
          </a:prstGeom>
        </p:spPr>
      </p:pic>
    </p:spTree>
    <p:extLst>
      <p:ext uri="{BB962C8B-B14F-4D97-AF65-F5344CB8AC3E}">
        <p14:creationId xmlns:p14="http://schemas.microsoft.com/office/powerpoint/2010/main" val="2061916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82A1877-3DAD-B020-667E-0EB7BBE0FF23}"/>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nSpc>
                <a:spcPct val="90000"/>
              </a:lnSpc>
              <a:spcAft>
                <a:spcPts val="600"/>
              </a:spcAft>
            </a:pPr>
            <a:r>
              <a:rPr lang="en-US" sz="4000" b="1" kern="1200" dirty="0">
                <a:solidFill>
                  <a:srgbClr val="FFFFFF"/>
                </a:solidFill>
                <a:latin typeface="+mj-lt"/>
                <a:ea typeface="+mj-ea"/>
                <a:cs typeface="+mj-cs"/>
              </a:rPr>
              <a:t>Introduction</a:t>
            </a:r>
            <a:endParaRPr lang="en-US" sz="4000" b="1" kern="1200">
              <a:solidFill>
                <a:srgbClr val="FFFFFF"/>
              </a:solidFill>
              <a:latin typeface="+mj-lt"/>
              <a:cs typeface="Calibri Light"/>
            </a:endParaRPr>
          </a:p>
        </p:txBody>
      </p:sp>
      <p:sp>
        <p:nvSpPr>
          <p:cNvPr id="5" name="Content Placeholder 2">
            <a:extLst>
              <a:ext uri="{FF2B5EF4-FFF2-40B4-BE49-F238E27FC236}">
                <a16:creationId xmlns:a16="http://schemas.microsoft.com/office/drawing/2014/main" id="{062E3A81-F8D7-70AF-B4DD-09E47169F3F6}"/>
              </a:ext>
            </a:extLst>
          </p:cNvPr>
          <p:cNvSpPr txBox="1">
            <a:spLocks/>
          </p:cNvSpPr>
          <p:nvPr/>
        </p:nvSpPr>
        <p:spPr>
          <a:xfrm>
            <a:off x="914401" y="2443301"/>
            <a:ext cx="11078816" cy="1775773"/>
          </a:xfrm>
          <a:prstGeom prst="rect">
            <a:avLst/>
          </a:prstGeom>
        </p:spPr>
        <p:txBody>
          <a:bodyPr vert="horz" lIns="91440" tIns="45720" rIns="91440" bIns="45720" rtlCol="0" anchor="ct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137160" indent="0">
              <a:lnSpc>
                <a:spcPct val="90000"/>
              </a:lnSpc>
              <a:buNone/>
            </a:pPr>
            <a:r>
              <a:rPr lang="en-US" sz="2400" dirty="0"/>
              <a:t>The Domestic Tour and Travel is a PHP-based website designed to assist tourists in exploring and planning trips based on cities, state and different types of places. It optimizes tour itineraries to save time in reaching destinations, allowing users to explore more. The web app's main purpose is to provide a convenient platform for customers to book tour packages for their travel .</a:t>
            </a:r>
            <a:endParaRPr lang="en-US" sz="2400" dirty="0">
              <a:cs typeface="Calibri" panose="020F0502020204030204"/>
            </a:endParaRPr>
          </a:p>
        </p:txBody>
      </p:sp>
    </p:spTree>
    <p:extLst>
      <p:ext uri="{BB962C8B-B14F-4D97-AF65-F5344CB8AC3E}">
        <p14:creationId xmlns:p14="http://schemas.microsoft.com/office/powerpoint/2010/main" val="1331053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274832-182B-3D52-0B48-3C3CF868A0EB}"/>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GB" sz="4000" b="1" dirty="0">
                <a:solidFill>
                  <a:schemeClr val="bg1"/>
                </a:solidFill>
                <a:latin typeface="Times New Roman"/>
                <a:ea typeface="+mj-ea"/>
                <a:cs typeface="Times New Roman"/>
              </a:rPr>
              <a:t>Tour Page for Darjeeling</a:t>
            </a:r>
            <a:endParaRPr lang="en-US" sz="4000" b="1" kern="1200" dirty="0">
              <a:solidFill>
                <a:schemeClr val="bg1"/>
              </a:solidFill>
              <a:latin typeface="Times New Roman"/>
              <a:ea typeface="+mj-ea"/>
              <a:cs typeface="Times New Roman"/>
            </a:endParaRPr>
          </a:p>
        </p:txBody>
      </p:sp>
      <p:pic>
        <p:nvPicPr>
          <p:cNvPr id="3" name="Picture 4" descr="A screenshot of a computer&#10;&#10;Description automatically generated">
            <a:extLst>
              <a:ext uri="{FF2B5EF4-FFF2-40B4-BE49-F238E27FC236}">
                <a16:creationId xmlns:a16="http://schemas.microsoft.com/office/drawing/2014/main" id="{3326EDE4-7F75-3866-A5E2-E448F342685A}"/>
              </a:ext>
            </a:extLst>
          </p:cNvPr>
          <p:cNvPicPr>
            <a:picLocks noChangeAspect="1"/>
          </p:cNvPicPr>
          <p:nvPr/>
        </p:nvPicPr>
        <p:blipFill rotWithShape="1">
          <a:blip r:embed="rId2"/>
          <a:srcRect r="-136" b="5085"/>
          <a:stretch/>
        </p:blipFill>
        <p:spPr>
          <a:xfrm>
            <a:off x="1790131" y="1713881"/>
            <a:ext cx="9066665" cy="4806614"/>
          </a:xfrm>
          <a:prstGeom prst="rect">
            <a:avLst/>
          </a:prstGeom>
        </p:spPr>
      </p:pic>
    </p:spTree>
    <p:extLst>
      <p:ext uri="{BB962C8B-B14F-4D97-AF65-F5344CB8AC3E}">
        <p14:creationId xmlns:p14="http://schemas.microsoft.com/office/powerpoint/2010/main" val="4265281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9" name="Rectangle 28">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extBox 1">
            <a:extLst>
              <a:ext uri="{FF2B5EF4-FFF2-40B4-BE49-F238E27FC236}">
                <a16:creationId xmlns:a16="http://schemas.microsoft.com/office/drawing/2014/main" id="{B6ABB67F-5A1E-B50F-6C89-F01E69081F2A}"/>
              </a:ext>
            </a:extLst>
          </p:cNvPr>
          <p:cNvSpPr txBox="1"/>
          <p:nvPr/>
        </p:nvSpPr>
        <p:spPr>
          <a:xfrm>
            <a:off x="6597016" y="905011"/>
            <a:ext cx="4589328" cy="188913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kern="1200">
                <a:solidFill>
                  <a:schemeClr val="tx1"/>
                </a:solidFill>
                <a:latin typeface="+mj-lt"/>
                <a:ea typeface="+mj-ea"/>
                <a:cs typeface="+mj-cs"/>
              </a:rPr>
              <a:t>Future Scope</a:t>
            </a:r>
            <a:r>
              <a:rPr lang="en-US" sz="4800" kern="1200">
                <a:solidFill>
                  <a:schemeClr val="tx1"/>
                </a:solidFill>
                <a:latin typeface="+mj-lt"/>
                <a:ea typeface="+mj-ea"/>
                <a:cs typeface="+mj-cs"/>
              </a:rPr>
              <a:t>​</a:t>
            </a:r>
          </a:p>
        </p:txBody>
      </p:sp>
      <p:pic>
        <p:nvPicPr>
          <p:cNvPr id="20" name="Graphic 19" descr="Laptop Secure">
            <a:extLst>
              <a:ext uri="{FF2B5EF4-FFF2-40B4-BE49-F238E27FC236}">
                <a16:creationId xmlns:a16="http://schemas.microsoft.com/office/drawing/2014/main" id="{32A85EF4-5699-22D0-8B90-3E105DB12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970" y="895610"/>
            <a:ext cx="5058020" cy="5058020"/>
          </a:xfrm>
          <a:prstGeom prst="rect">
            <a:avLst/>
          </a:prstGeom>
        </p:spPr>
      </p:pic>
      <p:sp>
        <p:nvSpPr>
          <p:cNvPr id="3" name="TextBox 2">
            <a:extLst>
              <a:ext uri="{FF2B5EF4-FFF2-40B4-BE49-F238E27FC236}">
                <a16:creationId xmlns:a16="http://schemas.microsoft.com/office/drawing/2014/main" id="{593C00AA-838D-5E6E-1807-4D29249F875B}"/>
              </a:ext>
            </a:extLst>
          </p:cNvPr>
          <p:cNvSpPr txBox="1"/>
          <p:nvPr/>
        </p:nvSpPr>
        <p:spPr>
          <a:xfrm>
            <a:off x="6597016" y="2965592"/>
            <a:ext cx="4589328" cy="298739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dirty="0"/>
              <a:t>This web application involves almost all the basic features of the online Tour and Travel app. The future implementation will be online help for the users and chatting with website administrator.</a:t>
            </a:r>
          </a:p>
        </p:txBody>
      </p:sp>
    </p:spTree>
    <p:extLst>
      <p:ext uri="{BB962C8B-B14F-4D97-AF65-F5344CB8AC3E}">
        <p14:creationId xmlns:p14="http://schemas.microsoft.com/office/powerpoint/2010/main" val="2776801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EA002A-825B-89AB-81D7-EDE56FD4F715}"/>
              </a:ext>
            </a:extLst>
          </p:cNvPr>
          <p:cNvSpPr txBox="1"/>
          <p:nvPr/>
        </p:nvSpPr>
        <p:spPr>
          <a:xfrm>
            <a:off x="1019032" y="385523"/>
            <a:ext cx="9895951" cy="103366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kern="1200">
                <a:solidFill>
                  <a:srgbClr val="FFFFFF"/>
                </a:solidFill>
                <a:latin typeface="+mj-lt"/>
                <a:ea typeface="+mj-ea"/>
                <a:cs typeface="+mj-cs"/>
              </a:rPr>
              <a:t>Conclusion</a:t>
            </a:r>
            <a:r>
              <a:rPr lang="en-US" sz="4000" kern="1200">
                <a:solidFill>
                  <a:srgbClr val="FFFFFF"/>
                </a:solidFill>
                <a:latin typeface="+mj-lt"/>
                <a:ea typeface="+mj-ea"/>
                <a:cs typeface="+mj-cs"/>
              </a:rPr>
              <a:t> </a:t>
            </a:r>
          </a:p>
        </p:txBody>
      </p:sp>
      <p:sp>
        <p:nvSpPr>
          <p:cNvPr id="3" name="TextBox 2">
            <a:extLst>
              <a:ext uri="{FF2B5EF4-FFF2-40B4-BE49-F238E27FC236}">
                <a16:creationId xmlns:a16="http://schemas.microsoft.com/office/drawing/2014/main" id="{37C80C87-6126-31EF-5288-ED8F679F77C4}"/>
              </a:ext>
            </a:extLst>
          </p:cNvPr>
          <p:cNvSpPr txBox="1"/>
          <p:nvPr/>
        </p:nvSpPr>
        <p:spPr>
          <a:xfrm>
            <a:off x="1019032" y="2056615"/>
            <a:ext cx="9724031" cy="36833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400" dirty="0"/>
              <a:t>Tour and travel websites revolutionize trip planning, offering convenience and autonomy. They provide resources to research, compare prices, and make reservations, benefiting both travelers and service providers. Essential tools for simplifying the journey from inspiration to realization.</a:t>
            </a:r>
            <a:endParaRPr lang="en-US" sz="2400" dirty="0">
              <a:ea typeface="Calibri" panose="020F0502020204030204"/>
              <a:cs typeface="Calibri" panose="020F0502020204030204"/>
            </a:endParaRPr>
          </a:p>
          <a:p>
            <a:pPr>
              <a:lnSpc>
                <a:spcPct val="90000"/>
              </a:lnSpc>
              <a:spcAft>
                <a:spcPts val="600"/>
              </a:spcAft>
            </a:pPr>
            <a:endParaRPr lang="en-US" sz="2400" dirty="0">
              <a:ea typeface="Calibri" panose="020F0502020204030204"/>
              <a:cs typeface="Calibri" panose="020F0502020204030204"/>
            </a:endParaRPr>
          </a:p>
        </p:txBody>
      </p:sp>
    </p:spTree>
    <p:extLst>
      <p:ext uri="{BB962C8B-B14F-4D97-AF65-F5344CB8AC3E}">
        <p14:creationId xmlns:p14="http://schemas.microsoft.com/office/powerpoint/2010/main" val="3380756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CACCBFC-925B-0354-476E-8AB4FF3555FF}"/>
              </a:ext>
            </a:extLst>
          </p:cNvPr>
          <p:cNvSpPr txBox="1"/>
          <p:nvPr/>
        </p:nvSpPr>
        <p:spPr>
          <a:xfrm>
            <a:off x="136901" y="109183"/>
            <a:ext cx="3201366" cy="338749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4000" b="1" kern="1200">
                <a:solidFill>
                  <a:srgbClr val="FFFFFF"/>
                </a:solidFill>
                <a:latin typeface="+mj-lt"/>
                <a:ea typeface="+mj-ea"/>
                <a:cs typeface="+mj-cs"/>
              </a:rPr>
              <a:t>Bibliography</a:t>
            </a:r>
            <a:r>
              <a:rPr lang="en-US" sz="4000" kern="1200">
                <a:solidFill>
                  <a:srgbClr val="FFFFFF"/>
                </a:solidFill>
                <a:latin typeface="+mj-lt"/>
                <a:ea typeface="+mj-ea"/>
                <a:cs typeface="+mj-cs"/>
              </a:rPr>
              <a:t>​</a:t>
            </a:r>
          </a:p>
        </p:txBody>
      </p:sp>
      <p:sp>
        <p:nvSpPr>
          <p:cNvPr id="3" name="TextBox 2">
            <a:extLst>
              <a:ext uri="{FF2B5EF4-FFF2-40B4-BE49-F238E27FC236}">
                <a16:creationId xmlns:a16="http://schemas.microsoft.com/office/drawing/2014/main" id="{D80995C3-19FF-F3D1-A496-DA4C95FCBAA1}"/>
              </a:ext>
            </a:extLst>
          </p:cNvPr>
          <p:cNvSpPr txBox="1"/>
          <p:nvPr/>
        </p:nvSpPr>
        <p:spPr>
          <a:xfrm>
            <a:off x="4810259" y="649480"/>
            <a:ext cx="65553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800" b="1" dirty="0">
                <a:hlinkClick r:id="rId2"/>
              </a:rPr>
              <a:t>https://www.w3schools.com/</a:t>
            </a:r>
            <a:r>
              <a:rPr lang="en-US" sz="2800" dirty="0"/>
              <a:t> </a:t>
            </a:r>
            <a:endParaRPr lang="en-US" sz="2800" dirty="0">
              <a:ea typeface="Calibri"/>
              <a:cs typeface="Calibri"/>
            </a:endParaRPr>
          </a:p>
          <a:p>
            <a:pPr indent="-228600">
              <a:lnSpc>
                <a:spcPct val="90000"/>
              </a:lnSpc>
              <a:spcAft>
                <a:spcPts val="600"/>
              </a:spcAft>
              <a:buFont typeface="Arial" panose="020B0604020202020204" pitchFamily="34" charset="0"/>
              <a:buChar char="•"/>
            </a:pPr>
            <a:r>
              <a:rPr lang="en-US" sz="2800" b="1" dirty="0">
                <a:hlinkClick r:id="rId3"/>
              </a:rPr>
              <a:t>https://www.javatpoint.com/</a:t>
            </a:r>
            <a:r>
              <a:rPr lang="en-US" sz="2800" dirty="0"/>
              <a:t> </a:t>
            </a:r>
            <a:endParaRPr lang="en-US" sz="2800" dirty="0">
              <a:ea typeface="Calibri"/>
              <a:cs typeface="Calibri"/>
            </a:endParaRPr>
          </a:p>
          <a:p>
            <a:pPr indent="-228600">
              <a:lnSpc>
                <a:spcPct val="90000"/>
              </a:lnSpc>
              <a:spcAft>
                <a:spcPts val="600"/>
              </a:spcAft>
              <a:buFont typeface="Arial" panose="020B0604020202020204" pitchFamily="34" charset="0"/>
              <a:buChar char="•"/>
            </a:pPr>
            <a:r>
              <a:rPr lang="en-US" sz="2800" b="1" dirty="0">
                <a:hlinkClick r:id="rId4"/>
              </a:rPr>
              <a:t>https://www.geeksforgeeks.org/</a:t>
            </a:r>
            <a:r>
              <a:rPr lang="en-US" sz="2800" dirty="0"/>
              <a:t> </a:t>
            </a:r>
            <a:endParaRPr lang="en-US" sz="2800" dirty="0">
              <a:ea typeface="Calibri"/>
              <a:cs typeface="Calibri"/>
            </a:endParaRPr>
          </a:p>
          <a:p>
            <a:pPr indent="-228600">
              <a:lnSpc>
                <a:spcPct val="90000"/>
              </a:lnSpc>
              <a:spcAft>
                <a:spcPts val="600"/>
              </a:spcAft>
              <a:buFont typeface="Arial" panose="020B0604020202020204" pitchFamily="34" charset="0"/>
              <a:buChar char="•"/>
            </a:pPr>
            <a:r>
              <a:rPr lang="en-US" sz="2800" b="1" dirty="0">
                <a:hlinkClick r:id="rId5"/>
              </a:rPr>
              <a:t>https://www.canva.com/\</a:t>
            </a:r>
            <a:r>
              <a:rPr lang="en-US" sz="2800" dirty="0"/>
              <a:t> </a:t>
            </a:r>
            <a:endParaRPr lang="en-US" sz="2800" dirty="0">
              <a:ea typeface="Calibri"/>
              <a:cs typeface="Calibri"/>
            </a:endParaRPr>
          </a:p>
        </p:txBody>
      </p:sp>
    </p:spTree>
    <p:extLst>
      <p:ext uri="{BB962C8B-B14F-4D97-AF65-F5344CB8AC3E}">
        <p14:creationId xmlns:p14="http://schemas.microsoft.com/office/powerpoint/2010/main" val="641894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29B0A7-33F8-61AA-E74B-BD9E246B4E57}"/>
              </a:ext>
            </a:extLst>
          </p:cNvPr>
          <p:cNvSpPr txBox="1"/>
          <p:nvPr/>
        </p:nvSpPr>
        <p:spPr>
          <a:xfrm>
            <a:off x="702314" y="3160936"/>
            <a:ext cx="4977578" cy="36392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5400" b="1" dirty="0">
                <a:solidFill>
                  <a:schemeClr val="tx2"/>
                </a:solidFill>
              </a:rPr>
              <a:t>Thank You !</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Handshake">
            <a:extLst>
              <a:ext uri="{FF2B5EF4-FFF2-40B4-BE49-F238E27FC236}">
                <a16:creationId xmlns:a16="http://schemas.microsoft.com/office/drawing/2014/main" id="{7867F5F4-5992-4944-E4A5-42EC41A4A1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2" name="TextBox 1">
            <a:extLst>
              <a:ext uri="{FF2B5EF4-FFF2-40B4-BE49-F238E27FC236}">
                <a16:creationId xmlns:a16="http://schemas.microsoft.com/office/drawing/2014/main" id="{560922F2-92CF-39BB-BFB7-0988AC7BDFDD}"/>
              </a:ext>
            </a:extLst>
          </p:cNvPr>
          <p:cNvSpPr txBox="1"/>
          <p:nvPr/>
        </p:nvSpPr>
        <p:spPr>
          <a:xfrm>
            <a:off x="4887308" y="17649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472514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3A859E1-0F8A-A562-57FD-3A9293415731}"/>
              </a:ext>
            </a:extLst>
          </p:cNvPr>
          <p:cNvSpPr txBox="1">
            <a:spLocks/>
          </p:cNvSpPr>
          <p:nvPr/>
        </p:nvSpPr>
        <p:spPr>
          <a:xfrm>
            <a:off x="409856" y="507243"/>
            <a:ext cx="3201366" cy="3387497"/>
          </a:xfrm>
          <a:prstGeom prst="rect">
            <a:avLst/>
          </a:prstGeom>
        </p:spPr>
        <p:txBody>
          <a:bodyPr vert="horz" lIns="91440" tIns="45720" rIns="91440" bIns="45720" rtlCol="0" anchor="b">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lnSpc>
                <a:spcPct val="90000"/>
              </a:lnSpc>
              <a:spcAft>
                <a:spcPts val="600"/>
              </a:spcAft>
            </a:pPr>
            <a:r>
              <a:rPr lang="en-US" sz="4000" b="1" kern="1200">
                <a:solidFill>
                  <a:srgbClr val="FFFFFF"/>
                </a:solidFill>
                <a:latin typeface="+mj-lt"/>
                <a:ea typeface="+mj-ea"/>
                <a:cs typeface="+mj-cs"/>
              </a:rPr>
              <a:t>Project Specification</a:t>
            </a:r>
            <a:endParaRPr lang="en-US">
              <a:cs typeface="Calibri Light" panose="020F0302020204030204"/>
            </a:endParaRPr>
          </a:p>
        </p:txBody>
      </p:sp>
      <p:sp>
        <p:nvSpPr>
          <p:cNvPr id="5" name="Content Placeholder 2">
            <a:extLst>
              <a:ext uri="{FF2B5EF4-FFF2-40B4-BE49-F238E27FC236}">
                <a16:creationId xmlns:a16="http://schemas.microsoft.com/office/drawing/2014/main" id="{27A60F5C-7A38-A201-3DC8-0B232CDC7828}"/>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1915" indent="-228600">
              <a:lnSpc>
                <a:spcPct val="90000"/>
              </a:lnSpc>
              <a:buFont typeface="Arial" panose="020B0604020202020204" pitchFamily="34" charset="0"/>
              <a:buChar char="•"/>
            </a:pPr>
            <a:r>
              <a:rPr lang="en-US" sz="2000" dirty="0"/>
              <a:t>Project Title        : Domestic Tour and Travels</a:t>
            </a:r>
            <a:endParaRPr lang="en-US" sz="2000" dirty="0">
              <a:cs typeface="Calibri"/>
            </a:endParaRPr>
          </a:p>
          <a:p>
            <a:pPr marL="81915" indent="-228600">
              <a:lnSpc>
                <a:spcPct val="90000"/>
              </a:lnSpc>
              <a:buFont typeface="Arial" panose="020B0604020202020204" pitchFamily="34" charset="0"/>
              <a:buChar char="•"/>
            </a:pPr>
            <a:r>
              <a:rPr lang="en-US" sz="2000" dirty="0"/>
              <a:t>Institution           : The Heritage Academy</a:t>
            </a:r>
            <a:endParaRPr lang="en-US" sz="2000" dirty="0">
              <a:cs typeface="Calibri" panose="020F0502020204030204"/>
            </a:endParaRPr>
          </a:p>
          <a:p>
            <a:pPr marL="81915" indent="-228600">
              <a:lnSpc>
                <a:spcPct val="90000"/>
              </a:lnSpc>
              <a:buFont typeface="Arial" panose="020B0604020202020204" pitchFamily="34" charset="0"/>
              <a:buChar char="•"/>
            </a:pPr>
            <a:r>
              <a:rPr lang="en-US" sz="2000" dirty="0"/>
              <a:t>Front End Tools  : HTML, CSS, Bootstrap, JavaScript</a:t>
            </a:r>
            <a:endParaRPr lang="en-US" sz="2000" dirty="0">
              <a:cs typeface="Calibri"/>
            </a:endParaRPr>
          </a:p>
          <a:p>
            <a:pPr marL="81915" indent="-228600">
              <a:lnSpc>
                <a:spcPct val="90000"/>
              </a:lnSpc>
              <a:buFont typeface="Arial" panose="020B0604020202020204" pitchFamily="34" charset="0"/>
              <a:buChar char="•"/>
            </a:pPr>
            <a:r>
              <a:rPr lang="en-US" sz="2000" dirty="0"/>
              <a:t>Back End Tools   : PHP(lang), MySQL </a:t>
            </a:r>
            <a:endParaRPr lang="en-US" sz="2000" dirty="0">
              <a:cs typeface="Calibri"/>
            </a:endParaRPr>
          </a:p>
          <a:p>
            <a:pPr marL="81915" indent="-228600">
              <a:lnSpc>
                <a:spcPct val="90000"/>
              </a:lnSpc>
              <a:buFont typeface="Arial" panose="020B0604020202020204" pitchFamily="34" charset="0"/>
              <a:buChar char="•"/>
            </a:pPr>
            <a:r>
              <a:rPr lang="en-US" sz="2000" dirty="0"/>
              <a:t>Web Server         : Apache</a:t>
            </a:r>
            <a:endParaRPr lang="en-US" sz="2000" dirty="0">
              <a:cs typeface="Calibri"/>
            </a:endParaRPr>
          </a:p>
          <a:p>
            <a:pPr marL="81915" indent="-228600">
              <a:lnSpc>
                <a:spcPct val="90000"/>
              </a:lnSpc>
              <a:buFont typeface="Arial" panose="020B0604020202020204" pitchFamily="34" charset="0"/>
              <a:buChar char="•"/>
            </a:pPr>
            <a:r>
              <a:rPr lang="en-US" sz="2000" dirty="0"/>
              <a:t>Web Browser     : Chrome, Brave etc.</a:t>
            </a:r>
            <a:endParaRPr lang="en-US" sz="2000" dirty="0">
              <a:cs typeface="Calibri" panose="020F0502020204030204"/>
            </a:endParaRPr>
          </a:p>
          <a:p>
            <a:pPr marL="81915" indent="-228600">
              <a:lnSpc>
                <a:spcPct val="90000"/>
              </a:lnSpc>
              <a:buFont typeface="Arial" panose="020B0604020202020204" pitchFamily="34" charset="0"/>
              <a:buChar char="•"/>
            </a:pPr>
            <a:r>
              <a:rPr lang="en-US" sz="2000" dirty="0"/>
              <a:t>Code Editor        : VS code, Sublime Text</a:t>
            </a:r>
            <a:endParaRPr lang="en-US" sz="2000" dirty="0">
              <a:cs typeface="Calibri"/>
            </a:endParaRPr>
          </a:p>
          <a:p>
            <a:pPr marL="81915" indent="-228600">
              <a:lnSpc>
                <a:spcPct val="90000"/>
              </a:lnSpc>
              <a:buFont typeface="Arial" panose="020B0604020202020204" pitchFamily="34" charset="0"/>
              <a:buChar char="•"/>
            </a:pPr>
            <a:r>
              <a:rPr lang="en-US" sz="2000" dirty="0"/>
              <a:t>Hardware           : 32-bit processor, 2.30 GHz, 2 GB RAM</a:t>
            </a:r>
            <a:endParaRPr lang="en-US" sz="2000" dirty="0">
              <a:cs typeface="Calibri" panose="020F0502020204030204"/>
            </a:endParaRPr>
          </a:p>
          <a:p>
            <a:pPr marL="81915" indent="-228600">
              <a:lnSpc>
                <a:spcPct val="90000"/>
              </a:lnSpc>
              <a:buFont typeface="Arial" panose="020B0604020202020204" pitchFamily="34" charset="0"/>
              <a:buChar char="•"/>
            </a:pPr>
            <a:r>
              <a:rPr lang="en-US" sz="2000" dirty="0"/>
              <a:t>Submitted By    : </a:t>
            </a:r>
            <a:r>
              <a:rPr lang="en-US" sz="2000" dirty="0" err="1"/>
              <a:t>Abhranil</a:t>
            </a:r>
            <a:r>
              <a:rPr lang="en-US" sz="2000" dirty="0"/>
              <a:t> Kundu, Dipayan Kr. Sarkar</a:t>
            </a:r>
            <a:endParaRPr lang="en-US" sz="2000" dirty="0">
              <a:cs typeface="Calibri" panose="020F0502020204030204"/>
            </a:endParaRPr>
          </a:p>
          <a:p>
            <a:pPr marL="81915" indent="-228600">
              <a:lnSpc>
                <a:spcPct val="90000"/>
              </a:lnSpc>
              <a:buFont typeface="Arial" panose="020B0604020202020204" pitchFamily="34" charset="0"/>
              <a:buChar char="•"/>
            </a:pPr>
            <a:endParaRPr lang="en-US" sz="2000" dirty="0">
              <a:cs typeface="Calibri" panose="020F0502020204030204"/>
            </a:endParaRPr>
          </a:p>
        </p:txBody>
      </p:sp>
    </p:spTree>
    <p:extLst>
      <p:ext uri="{BB962C8B-B14F-4D97-AF65-F5344CB8AC3E}">
        <p14:creationId xmlns:p14="http://schemas.microsoft.com/office/powerpoint/2010/main" val="64678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A447B28-69BE-3004-EA30-1256CE30C5E3}"/>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nSpc>
                <a:spcPct val="90000"/>
              </a:lnSpc>
              <a:spcAft>
                <a:spcPts val="600"/>
              </a:spcAft>
            </a:pPr>
            <a:r>
              <a:rPr lang="en-US" sz="4000" b="1" kern="1200">
                <a:solidFill>
                  <a:srgbClr val="FFFFFF"/>
                </a:solidFill>
                <a:latin typeface="+mj-lt"/>
                <a:ea typeface="+mj-ea"/>
                <a:cs typeface="+mj-cs"/>
              </a:rPr>
              <a:t>SDLC</a:t>
            </a:r>
          </a:p>
        </p:txBody>
      </p:sp>
      <p:sp>
        <p:nvSpPr>
          <p:cNvPr id="4" name="TextBox 3">
            <a:extLst>
              <a:ext uri="{FF2B5EF4-FFF2-40B4-BE49-F238E27FC236}">
                <a16:creationId xmlns:a16="http://schemas.microsoft.com/office/drawing/2014/main" id="{7E8A4A83-F20D-E419-5CEA-D06D0CCDC405}"/>
              </a:ext>
            </a:extLst>
          </p:cNvPr>
          <p:cNvSpPr txBox="1"/>
          <p:nvPr/>
        </p:nvSpPr>
        <p:spPr>
          <a:xfrm>
            <a:off x="768823" y="1736035"/>
            <a:ext cx="11197890" cy="14577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dirty="0"/>
              <a:t>SDLC is a process for planning, creating, testing, and deploying an information system, involving analysis, design, development, implementation, documentation, and evaluation stages. It applies to hardware, software, or their combination.</a:t>
            </a:r>
            <a:endParaRPr lang="en-US" dirty="0"/>
          </a:p>
        </p:txBody>
      </p:sp>
      <p:pic>
        <p:nvPicPr>
          <p:cNvPr id="10" name="Picture 9">
            <a:extLst>
              <a:ext uri="{FF2B5EF4-FFF2-40B4-BE49-F238E27FC236}">
                <a16:creationId xmlns:a16="http://schemas.microsoft.com/office/drawing/2014/main" id="{C9993970-7F78-4761-B0FC-CEF3F7125DA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35002" y="3597965"/>
            <a:ext cx="2921996" cy="2556605"/>
          </a:xfrm>
          <a:prstGeom prst="rect">
            <a:avLst/>
          </a:prstGeom>
        </p:spPr>
      </p:pic>
    </p:spTree>
    <p:extLst>
      <p:ext uri="{BB962C8B-B14F-4D97-AF65-F5344CB8AC3E}">
        <p14:creationId xmlns:p14="http://schemas.microsoft.com/office/powerpoint/2010/main" val="228353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03475C-1AB9-357D-71AE-B35B875220E3}"/>
              </a:ext>
            </a:extLst>
          </p:cNvPr>
          <p:cNvSpPr>
            <a:spLocks noGrp="1"/>
          </p:cNvSpPr>
          <p:nvPr/>
        </p:nvSpPr>
        <p:spPr>
          <a:xfrm>
            <a:off x="6782819" y="558256"/>
            <a:ext cx="4195674" cy="2052522"/>
          </a:xfrm>
          <a:prstGeom prst="rect">
            <a:avLst/>
          </a:prstGeom>
        </p:spPr>
        <p:txBody>
          <a:bodyPr vert="horz" lIns="91440" tIns="45720" rIns="91440" bIns="45720" rtlCol="0" anchor="b">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nSpc>
                <a:spcPct val="90000"/>
              </a:lnSpc>
              <a:spcAft>
                <a:spcPts val="600"/>
              </a:spcAft>
            </a:pPr>
            <a:br>
              <a:rPr lang="en-US" b="1" kern="1200">
                <a:solidFill>
                  <a:schemeClr val="tx1"/>
                </a:solidFill>
                <a:latin typeface="+mj-lt"/>
                <a:ea typeface="+mj-ea"/>
                <a:cs typeface="+mj-cs"/>
              </a:rPr>
            </a:br>
            <a:r>
              <a:rPr lang="en-US" b="1" kern="1200">
                <a:solidFill>
                  <a:schemeClr val="tx1"/>
                </a:solidFill>
                <a:latin typeface="+mj-lt"/>
                <a:ea typeface="+mj-ea"/>
                <a:cs typeface="+mj-cs"/>
              </a:rPr>
              <a:t>User Modules</a:t>
            </a: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sp>
        <p:nvSpPr>
          <p:cNvPr id="20" name="Oval 1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8" name="Graphic 7" descr="User">
            <a:extLst>
              <a:ext uri="{FF2B5EF4-FFF2-40B4-BE49-F238E27FC236}">
                <a16:creationId xmlns:a16="http://schemas.microsoft.com/office/drawing/2014/main" id="{A5710BFB-FD8C-79F7-BC27-2CD09571FD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 name="Content Placeholder 2">
            <a:extLst>
              <a:ext uri="{FF2B5EF4-FFF2-40B4-BE49-F238E27FC236}">
                <a16:creationId xmlns:a16="http://schemas.microsoft.com/office/drawing/2014/main" id="{456DAD3E-5517-CDB9-5969-9D13CF558A3B}"/>
              </a:ext>
            </a:extLst>
          </p:cNvPr>
          <p:cNvSpPr txBox="1">
            <a:spLocks/>
          </p:cNvSpPr>
          <p:nvPr/>
        </p:nvSpPr>
        <p:spPr>
          <a:xfrm>
            <a:off x="6604374" y="2331176"/>
            <a:ext cx="5264650" cy="3700656"/>
          </a:xfrm>
          <a:prstGeom prst="rect">
            <a:avLst/>
          </a:prstGeom>
        </p:spPr>
        <p:txBody>
          <a:bodyPr vert="horz" lIns="91440" tIns="45720" rIns="91440" bIns="45720" rtlCol="0" anchor="t">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indent="-228600">
              <a:lnSpc>
                <a:spcPct val="90000"/>
              </a:lnSpc>
              <a:buFont typeface="Arial" panose="020B0604020202020204" pitchFamily="34" charset="0"/>
              <a:buChar char="•"/>
            </a:pPr>
            <a:r>
              <a:rPr lang="en-US" sz="2400" dirty="0">
                <a:solidFill>
                  <a:schemeClr val="tx1">
                    <a:alpha val="80000"/>
                  </a:schemeClr>
                </a:solidFill>
              </a:rPr>
              <a:t>User can login with the valid username and password</a:t>
            </a:r>
            <a:endParaRPr lang="en-US" sz="2400" dirty="0">
              <a:solidFill>
                <a:schemeClr val="tx1">
                  <a:alpha val="80000"/>
                </a:schemeClr>
              </a:solidFill>
              <a:cs typeface="Calibri"/>
            </a:endParaRPr>
          </a:p>
          <a:p>
            <a:pPr indent="-228600">
              <a:lnSpc>
                <a:spcPct val="90000"/>
              </a:lnSpc>
              <a:buFont typeface="Arial" panose="020B0604020202020204" pitchFamily="34" charset="0"/>
              <a:buChar char="•"/>
            </a:pPr>
            <a:r>
              <a:rPr lang="en-US" sz="2400" dirty="0">
                <a:solidFill>
                  <a:schemeClr val="tx1">
                    <a:alpha val="80000"/>
                  </a:schemeClr>
                </a:solidFill>
              </a:rPr>
              <a:t>Update his/her profile</a:t>
            </a:r>
            <a:endParaRPr lang="en-US" sz="2400" dirty="0">
              <a:solidFill>
                <a:schemeClr val="tx1">
                  <a:alpha val="80000"/>
                </a:schemeClr>
              </a:solidFill>
              <a:cs typeface="Calibri"/>
            </a:endParaRPr>
          </a:p>
          <a:p>
            <a:pPr indent="-228600">
              <a:lnSpc>
                <a:spcPct val="90000"/>
              </a:lnSpc>
              <a:buFont typeface="Arial" panose="020B0604020202020204" pitchFamily="34" charset="0"/>
              <a:buChar char="•"/>
            </a:pPr>
            <a:r>
              <a:rPr lang="en-US" sz="2400" dirty="0">
                <a:solidFill>
                  <a:schemeClr val="tx1">
                    <a:alpha val="80000"/>
                  </a:schemeClr>
                </a:solidFill>
              </a:rPr>
              <a:t>Book Tour</a:t>
            </a:r>
            <a:endParaRPr lang="en-US" sz="2400" dirty="0">
              <a:solidFill>
                <a:schemeClr val="tx1">
                  <a:alpha val="80000"/>
                </a:schemeClr>
              </a:solidFill>
              <a:cs typeface="Calibri"/>
            </a:endParaRPr>
          </a:p>
          <a:p>
            <a:pPr indent="-228600">
              <a:lnSpc>
                <a:spcPct val="90000"/>
              </a:lnSpc>
              <a:buFont typeface="Arial" panose="020B0604020202020204" pitchFamily="34" charset="0"/>
              <a:buChar char="•"/>
            </a:pPr>
            <a:r>
              <a:rPr lang="en-US" sz="2400" dirty="0">
                <a:solidFill>
                  <a:schemeClr val="tx1">
                    <a:alpha val="80000"/>
                  </a:schemeClr>
                </a:solidFill>
              </a:rPr>
              <a:t>View About Us and others page.</a:t>
            </a:r>
            <a:endParaRPr lang="en-US" sz="2400" dirty="0">
              <a:solidFill>
                <a:schemeClr val="tx1">
                  <a:alpha val="80000"/>
                </a:schemeClr>
              </a:solidFill>
              <a:cs typeface="Calibri"/>
            </a:endParaRPr>
          </a:p>
          <a:p>
            <a:pPr indent="-228600">
              <a:lnSpc>
                <a:spcPct val="90000"/>
              </a:lnSpc>
              <a:buFont typeface="Arial" panose="020B0604020202020204" pitchFamily="34" charset="0"/>
              <a:buChar char="•"/>
            </a:pPr>
            <a:r>
              <a:rPr lang="en-US" sz="2400" dirty="0">
                <a:solidFill>
                  <a:schemeClr val="tx1">
                    <a:alpha val="80000"/>
                  </a:schemeClr>
                </a:solidFill>
                <a:cs typeface="Calibri"/>
              </a:rPr>
              <a:t>Submit Enquiry</a:t>
            </a:r>
          </a:p>
          <a:p>
            <a:pPr indent="-228600">
              <a:lnSpc>
                <a:spcPct val="90000"/>
              </a:lnSpc>
              <a:buFont typeface="Arial" panose="020B0604020202020204" pitchFamily="34" charset="0"/>
              <a:buChar char="•"/>
            </a:pPr>
            <a:r>
              <a:rPr lang="en-US" sz="2400" dirty="0">
                <a:solidFill>
                  <a:schemeClr val="tx1">
                    <a:alpha val="80000"/>
                  </a:schemeClr>
                </a:solidFill>
              </a:rPr>
              <a:t>And many other things</a:t>
            </a:r>
            <a:endParaRPr lang="en-US" sz="2400" dirty="0">
              <a:solidFill>
                <a:schemeClr val="tx1">
                  <a:alpha val="80000"/>
                </a:schemeClr>
              </a:solidFill>
              <a:cs typeface="Calibri"/>
            </a:endParaRPr>
          </a:p>
        </p:txBody>
      </p:sp>
      <p:sp>
        <p:nvSpPr>
          <p:cNvPr id="2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333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2D748F3-1816-D092-68B7-0898A49E7BA2}"/>
              </a:ext>
            </a:extLst>
          </p:cNvPr>
          <p:cNvSpPr txBox="1">
            <a:spLocks/>
          </p:cNvSpPr>
          <p:nvPr/>
        </p:nvSpPr>
        <p:spPr>
          <a:xfrm>
            <a:off x="486224" y="1379056"/>
            <a:ext cx="4805996" cy="1297115"/>
          </a:xfrm>
          <a:prstGeom prst="rect">
            <a:avLst/>
          </a:prstGeom>
        </p:spPr>
        <p:txBody>
          <a:bodyPr vert="horz" lIns="91440" tIns="45720" rIns="91440" bIns="45720" rtlCol="0" anchor="t">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nSpc>
                <a:spcPct val="90000"/>
              </a:lnSpc>
              <a:spcAft>
                <a:spcPts val="600"/>
              </a:spcAft>
            </a:pPr>
            <a:r>
              <a:rPr lang="en-US" sz="4000" b="1" kern="1200">
                <a:solidFill>
                  <a:schemeClr val="tx2"/>
                </a:solidFill>
                <a:latin typeface="+mj-lt"/>
                <a:ea typeface="+mj-ea"/>
                <a:cs typeface="+mj-cs"/>
              </a:rPr>
              <a:t>Admin Modules </a:t>
            </a:r>
          </a:p>
        </p:txBody>
      </p:sp>
      <p:grpSp>
        <p:nvGrpSpPr>
          <p:cNvPr id="14"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User">
            <a:extLst>
              <a:ext uri="{FF2B5EF4-FFF2-40B4-BE49-F238E27FC236}">
                <a16:creationId xmlns:a16="http://schemas.microsoft.com/office/drawing/2014/main" id="{B0067285-A5B2-6C95-B016-0E09F9032F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5" name="Content Placeholder 2">
            <a:extLst>
              <a:ext uri="{FF2B5EF4-FFF2-40B4-BE49-F238E27FC236}">
                <a16:creationId xmlns:a16="http://schemas.microsoft.com/office/drawing/2014/main" id="{DBAA43AD-F497-7181-B9BE-E00A7285BD4B}"/>
              </a:ext>
            </a:extLst>
          </p:cNvPr>
          <p:cNvSpPr txBox="1">
            <a:spLocks/>
          </p:cNvSpPr>
          <p:nvPr/>
        </p:nvSpPr>
        <p:spPr>
          <a:xfrm>
            <a:off x="241429" y="2518012"/>
            <a:ext cx="5412157" cy="4343400"/>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2400" dirty="0">
                <a:latin typeface="Times New Roman" pitchFamily="18" charset="0"/>
                <a:cs typeface="Times New Roman" pitchFamily="18" charset="0"/>
              </a:rPr>
              <a:t>Admin can add/update/ delete tour packages</a:t>
            </a:r>
          </a:p>
          <a:p>
            <a:r>
              <a:rPr lang="en-US" sz="2400" dirty="0">
                <a:latin typeface="Times New Roman" pitchFamily="18" charset="0"/>
                <a:cs typeface="Times New Roman" pitchFamily="18" charset="0"/>
              </a:rPr>
              <a:t>Admin can also manage the booking application (approve and not approve).</a:t>
            </a:r>
          </a:p>
          <a:p>
            <a:r>
              <a:rPr lang="en-US" sz="2400" dirty="0">
                <a:latin typeface="Times New Roman" pitchFamily="18" charset="0"/>
                <a:cs typeface="Times New Roman" pitchFamily="18" charset="0"/>
              </a:rPr>
              <a:t>Admin can view all registered users.</a:t>
            </a:r>
          </a:p>
          <a:p>
            <a:r>
              <a:rPr lang="en-US" sz="2400" dirty="0">
                <a:latin typeface="Times New Roman" pitchFamily="18" charset="0"/>
                <a:cs typeface="Times New Roman" pitchFamily="18" charset="0"/>
              </a:rPr>
              <a:t>Admin can change own password after login.</a:t>
            </a:r>
          </a:p>
          <a:p>
            <a:r>
              <a:rPr lang="en-US" sz="2400" dirty="0">
                <a:latin typeface="Times New Roman" pitchFamily="18" charset="0"/>
                <a:cs typeface="Times New Roman" pitchFamily="18" charset="0"/>
              </a:rPr>
              <a:t>Admin can also view admin dashboard</a:t>
            </a:r>
          </a:p>
        </p:txBody>
      </p:sp>
    </p:spTree>
    <p:extLst>
      <p:ext uri="{BB962C8B-B14F-4D97-AF65-F5344CB8AC3E}">
        <p14:creationId xmlns:p14="http://schemas.microsoft.com/office/powerpoint/2010/main" val="368598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25177-1CED-7AE9-AA52-A9AFB7473AEF}"/>
              </a:ext>
            </a:extLst>
          </p:cNvPr>
          <p:cNvSpPr>
            <a:spLocks noGrp="1"/>
          </p:cNvSpPr>
          <p:nvPr/>
        </p:nvSpPr>
        <p:spPr>
          <a:xfrm>
            <a:off x="-119691" y="502920"/>
            <a:ext cx="4443438" cy="1463040"/>
          </a:xfrm>
          <a:prstGeom prst="rect">
            <a:avLst/>
          </a:prstGeom>
        </p:spPr>
        <p:txBody>
          <a:bodyPr vert="horz" lIns="91440" tIns="45720" rIns="91440" bIns="45720" rtlCol="0"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lnSpc>
                <a:spcPct val="90000"/>
              </a:lnSpc>
              <a:spcAft>
                <a:spcPts val="600"/>
              </a:spcAft>
            </a:pPr>
            <a:r>
              <a:rPr lang="en-US" sz="4400" b="1" kern="1200">
                <a:solidFill>
                  <a:schemeClr val="tx1"/>
                </a:solidFill>
                <a:latin typeface="+mj-lt"/>
                <a:ea typeface="+mj-ea"/>
                <a:cs typeface="+mj-cs"/>
              </a:rPr>
              <a:t>Data Flow Diagram (DFD)</a:t>
            </a:r>
            <a:endParaRPr lang="en-US">
              <a:ea typeface="+mj-ea"/>
              <a:cs typeface="+mj-cs"/>
            </a:endParaRP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C6AF73-9046-E429-C7FC-5F66E00D4380}"/>
              </a:ext>
            </a:extLst>
          </p:cNvPr>
          <p:cNvSpPr>
            <a:spLocks noGrp="1"/>
          </p:cNvSpPr>
          <p:nvPr/>
        </p:nvSpPr>
        <p:spPr>
          <a:xfrm>
            <a:off x="4654295" y="502920"/>
            <a:ext cx="6894576" cy="1463040"/>
          </a:xfrm>
          <a:prstGeom prst="rect">
            <a:avLst/>
          </a:prstGeom>
        </p:spPr>
        <p:txBody>
          <a:bodyPr vert="horz" lIns="91440" tIns="45720" rIns="91440" bIns="45720" rtlCol="0" anchor="ct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0">
              <a:lnSpc>
                <a:spcPct val="90000"/>
              </a:lnSpc>
              <a:buNone/>
            </a:pPr>
            <a:r>
              <a:rPr lang="en-US" sz="2200" dirty="0"/>
              <a:t>A picture is worth a thousand words. A Data Flow Diagram (DFD) is traditional visual representation of the information flows within a system.</a:t>
            </a:r>
            <a:endParaRPr lang="en-US" dirty="0"/>
          </a:p>
        </p:txBody>
      </p:sp>
      <p:pic>
        <p:nvPicPr>
          <p:cNvPr id="8" name="Picture 7">
            <a:extLst>
              <a:ext uri="{FF2B5EF4-FFF2-40B4-BE49-F238E27FC236}">
                <a16:creationId xmlns:a16="http://schemas.microsoft.com/office/drawing/2014/main" id="{4F317886-013D-4CED-9F5C-7F9479B294E8}"/>
              </a:ext>
            </a:extLst>
          </p:cNvPr>
          <p:cNvPicPr/>
          <p:nvPr/>
        </p:nvPicPr>
        <p:blipFill>
          <a:blip r:embed="rId2">
            <a:extLst>
              <a:ext uri="{28A0092B-C50C-407E-A947-70E740481C1C}">
                <a14:useLocalDpi xmlns:a14="http://schemas.microsoft.com/office/drawing/2010/main" val="0"/>
              </a:ext>
            </a:extLst>
          </a:blip>
          <a:stretch>
            <a:fillRect/>
          </a:stretch>
        </p:blipFill>
        <p:spPr>
          <a:xfrm>
            <a:off x="3122421" y="4505739"/>
            <a:ext cx="5827832" cy="1699093"/>
          </a:xfrm>
          <a:prstGeom prst="rect">
            <a:avLst/>
          </a:prstGeom>
        </p:spPr>
      </p:pic>
      <p:sp>
        <p:nvSpPr>
          <p:cNvPr id="4" name="TextBox 3">
            <a:extLst>
              <a:ext uri="{FF2B5EF4-FFF2-40B4-BE49-F238E27FC236}">
                <a16:creationId xmlns:a16="http://schemas.microsoft.com/office/drawing/2014/main" id="{16483CC2-0A80-4AA5-ABA1-FFBB91F8723D}"/>
              </a:ext>
            </a:extLst>
          </p:cNvPr>
          <p:cNvSpPr txBox="1"/>
          <p:nvPr/>
        </p:nvSpPr>
        <p:spPr>
          <a:xfrm>
            <a:off x="3004107" y="3244334"/>
            <a:ext cx="6064460" cy="461665"/>
          </a:xfrm>
          <a:prstGeom prst="rect">
            <a:avLst/>
          </a:prstGeom>
          <a:noFill/>
        </p:spPr>
        <p:txBody>
          <a:bodyPr wrap="square" rtlCol="0">
            <a:spAutoFit/>
          </a:bodyPr>
          <a:lstStyle/>
          <a:p>
            <a:pPr algn="ctr"/>
            <a:r>
              <a:rPr lang="en-US" sz="2400" dirty="0"/>
              <a:t>Level 0</a:t>
            </a:r>
            <a:endParaRPr lang="en-IN" sz="2400" dirty="0"/>
          </a:p>
        </p:txBody>
      </p:sp>
    </p:spTree>
    <p:extLst>
      <p:ext uri="{BB962C8B-B14F-4D97-AF65-F5344CB8AC3E}">
        <p14:creationId xmlns:p14="http://schemas.microsoft.com/office/powerpoint/2010/main" val="239311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B6B0C9-0BF3-4A0B-B241-CBEE5922A73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57671" y="1926927"/>
            <a:ext cx="6236738" cy="3453393"/>
          </a:xfrm>
          <a:prstGeom prst="rect">
            <a:avLst/>
          </a:prstGeom>
        </p:spPr>
      </p:pic>
      <p:sp>
        <p:nvSpPr>
          <p:cNvPr id="3" name="TextBox 2">
            <a:extLst>
              <a:ext uri="{FF2B5EF4-FFF2-40B4-BE49-F238E27FC236}">
                <a16:creationId xmlns:a16="http://schemas.microsoft.com/office/drawing/2014/main" id="{60136F35-063F-4242-8FD8-0D0C93F4B788}"/>
              </a:ext>
            </a:extLst>
          </p:cNvPr>
          <p:cNvSpPr txBox="1"/>
          <p:nvPr/>
        </p:nvSpPr>
        <p:spPr>
          <a:xfrm>
            <a:off x="5208104" y="344557"/>
            <a:ext cx="1630017" cy="523220"/>
          </a:xfrm>
          <a:prstGeom prst="rect">
            <a:avLst/>
          </a:prstGeom>
          <a:noFill/>
        </p:spPr>
        <p:txBody>
          <a:bodyPr wrap="square" rtlCol="0">
            <a:spAutoFit/>
          </a:bodyPr>
          <a:lstStyle/>
          <a:p>
            <a:r>
              <a:rPr lang="en-US" sz="2800" dirty="0"/>
              <a:t>Level 0</a:t>
            </a:r>
            <a:endParaRPr lang="en-IN" sz="2800" dirty="0"/>
          </a:p>
        </p:txBody>
      </p:sp>
    </p:spTree>
    <p:extLst>
      <p:ext uri="{BB962C8B-B14F-4D97-AF65-F5344CB8AC3E}">
        <p14:creationId xmlns:p14="http://schemas.microsoft.com/office/powerpoint/2010/main" val="11693419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260</TotalTime>
  <Words>553</Words>
  <Application>Microsoft Office PowerPoint</Application>
  <PresentationFormat>Widescreen</PresentationFormat>
  <Paragraphs>85</Paragraphs>
  <Slides>34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Arial</vt:lpstr>
      <vt:lpstr>Calibri</vt:lpstr>
      <vt:lpstr>Calibri Light</vt:lpstr>
      <vt:lpstr>Century Gothic</vt:lpstr>
      <vt:lpstr>Gill Sans MT</vt:lpstr>
      <vt:lpstr>Times New Roman</vt:lpstr>
      <vt:lpstr>Verdana</vt:lpstr>
      <vt:lpstr>Wingdings 2</vt:lpstr>
      <vt:lpstr>office theme</vt:lpstr>
      <vt:lpstr>Solstice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Abhranil Kundu</dc:creator>
  <cp:lastModifiedBy>Abhranil Kundu</cp:lastModifiedBy>
  <cp:revision>445</cp:revision>
  <dcterms:created xsi:type="dcterms:W3CDTF">2013-07-15T20:26:40Z</dcterms:created>
  <dcterms:modified xsi:type="dcterms:W3CDTF">2023-07-18T14:59:57Z</dcterms:modified>
</cp:coreProperties>
</file>